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ags/tag1.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57" r:id="rId3"/>
    <p:sldId id="265" r:id="rId4"/>
    <p:sldId id="272" r:id="rId5"/>
    <p:sldId id="263" r:id="rId6"/>
    <p:sldId id="273" r:id="rId7"/>
    <p:sldId id="274" r:id="rId8"/>
    <p:sldId id="271"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59DDBE-C6B8-4EE7-917E-E43BC68F7E30}" v="18" dt="2026-03-30T23:58:07.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94" autoAdjust="0"/>
    <p:restoredTop sz="94660"/>
  </p:normalViewPr>
  <p:slideViewPr>
    <p:cSldViewPr snapToGrid="0">
      <p:cViewPr varScale="1">
        <p:scale>
          <a:sx n="102" d="100"/>
          <a:sy n="102" d="100"/>
        </p:scale>
        <p:origin x="236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Torbert" userId="b68624a79acc840f" providerId="LiveId" clId="{7D59DDBE-C6B8-4EE7-917E-E43BC68F7E30}"/>
    <pc:docChg chg="custSel addSld modSld">
      <pc:chgData name="Patrick Torbert" userId="b68624a79acc840f" providerId="LiveId" clId="{7D59DDBE-C6B8-4EE7-917E-E43BC68F7E30}" dt="2026-03-31T00:00:33.687" v="1057" actId="1076"/>
      <pc:docMkLst>
        <pc:docMk/>
      </pc:docMkLst>
      <pc:sldChg chg="modSp mod">
        <pc:chgData name="Patrick Torbert" userId="b68624a79acc840f" providerId="LiveId" clId="{7D59DDBE-C6B8-4EE7-917E-E43BC68F7E30}" dt="2026-03-30T23:45:51.053" v="13" actId="20577"/>
        <pc:sldMkLst>
          <pc:docMk/>
          <pc:sldMk cId="1569025929" sldId="256"/>
        </pc:sldMkLst>
        <pc:spChg chg="mod">
          <ac:chgData name="Patrick Torbert" userId="b68624a79acc840f" providerId="LiveId" clId="{7D59DDBE-C6B8-4EE7-917E-E43BC68F7E30}" dt="2026-03-30T23:45:51.053" v="13" actId="20577"/>
          <ac:spMkLst>
            <pc:docMk/>
            <pc:sldMk cId="1569025929" sldId="256"/>
            <ac:spMk id="2" creationId="{98C0D51B-C5E8-6D74-01AE-29757FADA02B}"/>
          </ac:spMkLst>
        </pc:spChg>
      </pc:sldChg>
      <pc:sldChg chg="modSp mod">
        <pc:chgData name="Patrick Torbert" userId="b68624a79acc840f" providerId="LiveId" clId="{7D59DDBE-C6B8-4EE7-917E-E43BC68F7E30}" dt="2026-03-31T00:00:33.687" v="1057" actId="1076"/>
        <pc:sldMkLst>
          <pc:docMk/>
          <pc:sldMk cId="1983353191" sldId="257"/>
        </pc:sldMkLst>
        <pc:spChg chg="mod">
          <ac:chgData name="Patrick Torbert" userId="b68624a79acc840f" providerId="LiveId" clId="{7D59DDBE-C6B8-4EE7-917E-E43BC68F7E30}" dt="2026-03-31T00:00:33.687" v="1057" actId="1076"/>
          <ac:spMkLst>
            <pc:docMk/>
            <pc:sldMk cId="1983353191" sldId="257"/>
            <ac:spMk id="2" creationId="{46032324-025B-7720-DD96-9FA51833FD75}"/>
          </ac:spMkLst>
        </pc:spChg>
        <pc:graphicFrameChg chg="mod">
          <ac:chgData name="Patrick Torbert" userId="b68624a79acc840f" providerId="LiveId" clId="{7D59DDBE-C6B8-4EE7-917E-E43BC68F7E30}" dt="2026-03-30T23:45:43.986" v="3"/>
          <ac:graphicFrameMkLst>
            <pc:docMk/>
            <pc:sldMk cId="1983353191" sldId="257"/>
            <ac:graphicFrameMk id="13" creationId="{B04B80DB-00A6-BB17-B636-44D162083392}"/>
          </ac:graphicFrameMkLst>
        </pc:graphicFrameChg>
      </pc:sldChg>
      <pc:sldChg chg="addSp delSp modSp mod">
        <pc:chgData name="Patrick Torbert" userId="b68624a79acc840f" providerId="LiveId" clId="{7D59DDBE-C6B8-4EE7-917E-E43BC68F7E30}" dt="2026-03-30T23:53:43.984" v="426" actId="20577"/>
        <pc:sldMkLst>
          <pc:docMk/>
          <pc:sldMk cId="1805749652" sldId="263"/>
        </pc:sldMkLst>
        <pc:spChg chg="add del">
          <ac:chgData name="Patrick Torbert" userId="b68624a79acc840f" providerId="LiveId" clId="{7D59DDBE-C6B8-4EE7-917E-E43BC68F7E30}" dt="2026-03-30T23:51:57.295" v="33"/>
          <ac:spMkLst>
            <pc:docMk/>
            <pc:sldMk cId="1805749652" sldId="263"/>
            <ac:spMk id="4" creationId="{79B3D1A4-DC06-9A80-80F0-75D509077F07}"/>
          </ac:spMkLst>
        </pc:spChg>
        <pc:spChg chg="mod">
          <ac:chgData name="Patrick Torbert" userId="b68624a79acc840f" providerId="LiveId" clId="{7D59DDBE-C6B8-4EE7-917E-E43BC68F7E30}" dt="2026-03-30T23:53:43.984" v="426" actId="20577"/>
          <ac:spMkLst>
            <pc:docMk/>
            <pc:sldMk cId="1805749652" sldId="263"/>
            <ac:spMk id="5" creationId="{72C5BD5C-43CA-8F6A-7CBD-4B571BD520E2}"/>
          </ac:spMkLst>
        </pc:spChg>
        <pc:picChg chg="add mod">
          <ac:chgData name="Patrick Torbert" userId="b68624a79acc840f" providerId="LiveId" clId="{7D59DDBE-C6B8-4EE7-917E-E43BC68F7E30}" dt="2026-03-30T23:52:16.093" v="48" actId="14100"/>
          <ac:picMkLst>
            <pc:docMk/>
            <pc:sldMk cId="1805749652" sldId="263"/>
            <ac:picMk id="7" creationId="{E4CF4425-5515-252D-D383-5697F78C9D62}"/>
          </ac:picMkLst>
        </pc:picChg>
        <pc:picChg chg="del">
          <ac:chgData name="Patrick Torbert" userId="b68624a79acc840f" providerId="LiveId" clId="{7D59DDBE-C6B8-4EE7-917E-E43BC68F7E30}" dt="2026-03-30T23:51:24.233" v="30" actId="478"/>
          <ac:picMkLst>
            <pc:docMk/>
            <pc:sldMk cId="1805749652" sldId="263"/>
            <ac:picMk id="11" creationId="{F011AADB-C5C8-C769-0C98-C922929FE86F}"/>
          </ac:picMkLst>
        </pc:picChg>
      </pc:sldChg>
      <pc:sldChg chg="modSp mod">
        <pc:chgData name="Patrick Torbert" userId="b68624a79acc840f" providerId="LiveId" clId="{7D59DDBE-C6B8-4EE7-917E-E43BC68F7E30}" dt="2026-03-30T23:56:54.062" v="1012" actId="20577"/>
        <pc:sldMkLst>
          <pc:docMk/>
          <pc:sldMk cId="708490174" sldId="265"/>
        </pc:sldMkLst>
        <pc:spChg chg="mod">
          <ac:chgData name="Patrick Torbert" userId="b68624a79acc840f" providerId="LiveId" clId="{7D59DDBE-C6B8-4EE7-917E-E43BC68F7E30}" dt="2026-03-30T23:56:54.062" v="1012" actId="20577"/>
          <ac:spMkLst>
            <pc:docMk/>
            <pc:sldMk cId="708490174" sldId="265"/>
            <ac:spMk id="13" creationId="{3BAB93B7-5FB4-CD62-EEDF-00C791A053DE}"/>
          </ac:spMkLst>
        </pc:spChg>
        <pc:graphicFrameChg chg="mod">
          <ac:chgData name="Patrick Torbert" userId="b68624a79acc840f" providerId="LiveId" clId="{7D59DDBE-C6B8-4EE7-917E-E43BC68F7E30}" dt="2026-03-30T23:45:43.973" v="2"/>
          <ac:graphicFrameMkLst>
            <pc:docMk/>
            <pc:sldMk cId="708490174" sldId="265"/>
            <ac:graphicFrameMk id="17" creationId="{08FB42C1-C14E-ABEF-15A5-34146F2DEDAB}"/>
          </ac:graphicFrameMkLst>
        </pc:graphicFrameChg>
      </pc:sldChg>
      <pc:sldChg chg="modSp mod">
        <pc:chgData name="Patrick Torbert" userId="b68624a79acc840f" providerId="LiveId" clId="{7D59DDBE-C6B8-4EE7-917E-E43BC68F7E30}" dt="2026-03-30T23:55:23.345" v="814" actId="20577"/>
        <pc:sldMkLst>
          <pc:docMk/>
          <pc:sldMk cId="2606674845" sldId="272"/>
        </pc:sldMkLst>
        <pc:spChg chg="mod">
          <ac:chgData name="Patrick Torbert" userId="b68624a79acc840f" providerId="LiveId" clId="{7D59DDBE-C6B8-4EE7-917E-E43BC68F7E30}" dt="2026-03-30T23:55:23.345" v="814" actId="20577"/>
          <ac:spMkLst>
            <pc:docMk/>
            <pc:sldMk cId="2606674845" sldId="272"/>
            <ac:spMk id="2" creationId="{397AE3CE-CFB9-CC8B-1792-104265C1EFB2}"/>
          </ac:spMkLst>
        </pc:spChg>
        <pc:graphicFrameChg chg="mod">
          <ac:chgData name="Patrick Torbert" userId="b68624a79acc840f" providerId="LiveId" clId="{7D59DDBE-C6B8-4EE7-917E-E43BC68F7E30}" dt="2026-03-30T23:45:43.946" v="0"/>
          <ac:graphicFrameMkLst>
            <pc:docMk/>
            <pc:sldMk cId="2606674845" sldId="272"/>
            <ac:graphicFrameMk id="3" creationId="{02CFEBEF-9EB4-66B3-FE55-2DD838B09742}"/>
          </ac:graphicFrameMkLst>
        </pc:graphicFrameChg>
        <pc:graphicFrameChg chg="mod">
          <ac:chgData name="Patrick Torbert" userId="b68624a79acc840f" providerId="LiveId" clId="{7D59DDBE-C6B8-4EE7-917E-E43BC68F7E30}" dt="2026-03-30T23:45:43.956" v="1"/>
          <ac:graphicFrameMkLst>
            <pc:docMk/>
            <pc:sldMk cId="2606674845" sldId="272"/>
            <ac:graphicFrameMk id="15" creationId="{EDD70655-6CD9-1196-AE71-79CE6895515D}"/>
          </ac:graphicFrameMkLst>
        </pc:graphicFrameChg>
      </pc:sldChg>
      <pc:sldChg chg="addSp modSp mod">
        <pc:chgData name="Patrick Torbert" userId="b68624a79acc840f" providerId="LiveId" clId="{7D59DDBE-C6B8-4EE7-917E-E43BC68F7E30}" dt="2026-03-30T23:51:16.014" v="29" actId="20577"/>
        <pc:sldMkLst>
          <pc:docMk/>
          <pc:sldMk cId="3545107899" sldId="273"/>
        </pc:sldMkLst>
        <pc:spChg chg="mod">
          <ac:chgData name="Patrick Torbert" userId="b68624a79acc840f" providerId="LiveId" clId="{7D59DDBE-C6B8-4EE7-917E-E43BC68F7E30}" dt="2026-03-30T23:51:16.014" v="29" actId="20577"/>
          <ac:spMkLst>
            <pc:docMk/>
            <pc:sldMk cId="3545107899" sldId="273"/>
            <ac:spMk id="2" creationId="{957EFA3F-4F04-4490-0D0A-2DA1AF23EE40}"/>
          </ac:spMkLst>
        </pc:spChg>
        <pc:spChg chg="add">
          <ac:chgData name="Patrick Torbert" userId="b68624a79acc840f" providerId="LiveId" clId="{7D59DDBE-C6B8-4EE7-917E-E43BC68F7E30}" dt="2026-03-30T23:47:42.183" v="15"/>
          <ac:spMkLst>
            <pc:docMk/>
            <pc:sldMk cId="3545107899" sldId="273"/>
            <ac:spMk id="4" creationId="{EBD71ABA-4A6B-F828-2981-7DC23DB47A36}"/>
          </ac:spMkLst>
        </pc:spChg>
        <pc:spChg chg="add">
          <ac:chgData name="Patrick Torbert" userId="b68624a79acc840f" providerId="LiveId" clId="{7D59DDBE-C6B8-4EE7-917E-E43BC68F7E30}" dt="2026-03-30T23:47:42.183" v="15"/>
          <ac:spMkLst>
            <pc:docMk/>
            <pc:sldMk cId="3545107899" sldId="273"/>
            <ac:spMk id="5" creationId="{D6AF8831-81FF-4A7E-FB80-29B93CC85998}"/>
          </ac:spMkLst>
        </pc:spChg>
        <pc:spChg chg="add">
          <ac:chgData name="Patrick Torbert" userId="b68624a79acc840f" providerId="LiveId" clId="{7D59DDBE-C6B8-4EE7-917E-E43BC68F7E30}" dt="2026-03-30T23:47:42.183" v="15"/>
          <ac:spMkLst>
            <pc:docMk/>
            <pc:sldMk cId="3545107899" sldId="273"/>
            <ac:spMk id="7" creationId="{E22DB0E3-FD74-CCFB-D6BB-D8CF63C3FA49}"/>
          </ac:spMkLst>
        </pc:spChg>
      </pc:sldChg>
      <pc:sldChg chg="modSp add mod">
        <pc:chgData name="Patrick Torbert" userId="b68624a79acc840f" providerId="LiveId" clId="{7D59DDBE-C6B8-4EE7-917E-E43BC68F7E30}" dt="2026-03-30T23:51:05.113" v="26"/>
        <pc:sldMkLst>
          <pc:docMk/>
          <pc:sldMk cId="3944909385" sldId="274"/>
        </pc:sldMkLst>
        <pc:spChg chg="mod">
          <ac:chgData name="Patrick Torbert" userId="b68624a79acc840f" providerId="LiveId" clId="{7D59DDBE-C6B8-4EE7-917E-E43BC68F7E30}" dt="2026-03-30T23:51:05.113" v="26"/>
          <ac:spMkLst>
            <pc:docMk/>
            <pc:sldMk cId="3944909385" sldId="274"/>
            <ac:spMk id="2" creationId="{67A4C07D-57FA-43AB-D857-3E7BA8AF766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EEC6E7-CEA3-4965-A151-BD7B81EC9CBB}"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8C8B31-37D7-4CA9-93C5-E9FBB1EE7B55}" type="slidenum">
              <a:rPr lang="en-US" smtClean="0"/>
              <a:t>‹#›</a:t>
            </a:fld>
            <a:endParaRPr lang="en-US"/>
          </a:p>
        </p:txBody>
      </p:sp>
    </p:spTree>
    <p:extLst>
      <p:ext uri="{BB962C8B-B14F-4D97-AF65-F5344CB8AC3E}">
        <p14:creationId xmlns:p14="http://schemas.microsoft.com/office/powerpoint/2010/main" val="1790305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D3C1C-45C9-C4AF-9D90-0BC75AC9C3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82C09D-D071-061E-4724-0E46833214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D9BCFE-EDFA-6BFB-8379-E17C37F5A10F}"/>
              </a:ext>
            </a:extLst>
          </p:cNvPr>
          <p:cNvSpPr>
            <a:spLocks noGrp="1"/>
          </p:cNvSpPr>
          <p:nvPr>
            <p:ph type="dt" sz="half" idx="10"/>
          </p:nvPr>
        </p:nvSpPr>
        <p:spPr/>
        <p:txBody>
          <a:bodyPr/>
          <a:lstStyle/>
          <a:p>
            <a:fld id="{690405E1-6F87-495A-B568-7397CAEA7C92}" type="datetime1">
              <a:rPr lang="en-US" smtClean="0"/>
              <a:t>3/30/2026</a:t>
            </a:fld>
            <a:endParaRPr lang="en-US"/>
          </a:p>
        </p:txBody>
      </p:sp>
      <p:sp>
        <p:nvSpPr>
          <p:cNvPr id="5" name="Footer Placeholder 4">
            <a:extLst>
              <a:ext uri="{FF2B5EF4-FFF2-40B4-BE49-F238E27FC236}">
                <a16:creationId xmlns:a16="http://schemas.microsoft.com/office/drawing/2014/main" id="{3C3FF052-215C-BF66-DB8B-EE9ED922E56D}"/>
              </a:ext>
            </a:extLst>
          </p:cNvPr>
          <p:cNvSpPr>
            <a:spLocks noGrp="1"/>
          </p:cNvSpPr>
          <p:nvPr>
            <p:ph type="ftr" sz="quarter" idx="11"/>
          </p:nvPr>
        </p:nvSpPr>
        <p:spPr/>
        <p:txBody>
          <a:bodyPr/>
          <a:lstStyle/>
          <a:p>
            <a:r>
              <a:rPr lang="en-US" dirty="0"/>
              <a:t>ETFSector.com | Analysis | Monthly Outlook | Materials Sector</a:t>
            </a:r>
          </a:p>
        </p:txBody>
      </p:sp>
      <p:sp>
        <p:nvSpPr>
          <p:cNvPr id="6" name="Slide Number Placeholder 5">
            <a:extLst>
              <a:ext uri="{FF2B5EF4-FFF2-40B4-BE49-F238E27FC236}">
                <a16:creationId xmlns:a16="http://schemas.microsoft.com/office/drawing/2014/main" id="{37EEB042-3E8D-9A4E-B45B-933FE5F8D64D}"/>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148750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EA8A1-49F9-AA5B-296A-B550F7449D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97E50B-1871-94DD-985E-2171EF8374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5AA38B-23FD-F476-97C1-2E274FEF68B8}"/>
              </a:ext>
            </a:extLst>
          </p:cNvPr>
          <p:cNvSpPr>
            <a:spLocks noGrp="1"/>
          </p:cNvSpPr>
          <p:nvPr>
            <p:ph type="dt" sz="half" idx="10"/>
          </p:nvPr>
        </p:nvSpPr>
        <p:spPr/>
        <p:txBody>
          <a:bodyPr/>
          <a:lstStyle/>
          <a:p>
            <a:fld id="{C82639B3-A844-4457-8AF7-70C463F473D6}" type="datetime1">
              <a:rPr lang="en-US" smtClean="0"/>
              <a:t>3/30/2026</a:t>
            </a:fld>
            <a:endParaRPr lang="en-US"/>
          </a:p>
        </p:txBody>
      </p:sp>
      <p:sp>
        <p:nvSpPr>
          <p:cNvPr id="5" name="Footer Placeholder 4">
            <a:extLst>
              <a:ext uri="{FF2B5EF4-FFF2-40B4-BE49-F238E27FC236}">
                <a16:creationId xmlns:a16="http://schemas.microsoft.com/office/drawing/2014/main" id="{06D63B93-3510-66A1-A60C-F1A6F316E384}"/>
              </a:ext>
            </a:extLst>
          </p:cNvPr>
          <p:cNvSpPr>
            <a:spLocks noGrp="1"/>
          </p:cNvSpPr>
          <p:nvPr>
            <p:ph type="ftr" sz="quarter" idx="11"/>
          </p:nvPr>
        </p:nvSpPr>
        <p:spPr/>
        <p:txBody>
          <a:bodyPr/>
          <a:lstStyle/>
          <a:p>
            <a:r>
              <a:rPr lang="en-US" dirty="0"/>
              <a:t>ETFSector.com | Analysis | Monthly Outlook | Materials Sector</a:t>
            </a:r>
          </a:p>
        </p:txBody>
      </p:sp>
      <p:sp>
        <p:nvSpPr>
          <p:cNvPr id="6" name="Slide Number Placeholder 5">
            <a:extLst>
              <a:ext uri="{FF2B5EF4-FFF2-40B4-BE49-F238E27FC236}">
                <a16:creationId xmlns:a16="http://schemas.microsoft.com/office/drawing/2014/main" id="{ED5BA97A-FA0A-C9F5-06D6-B569392A2EA8}"/>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3970488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526D3-A97E-A543-CADF-255FED955F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2BB0D8-449A-D1DD-B92E-5CBC1F5772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DFDC73-CF49-0CCA-5B47-EDE986543C34}"/>
              </a:ext>
            </a:extLst>
          </p:cNvPr>
          <p:cNvSpPr>
            <a:spLocks noGrp="1"/>
          </p:cNvSpPr>
          <p:nvPr>
            <p:ph type="dt" sz="half" idx="10"/>
          </p:nvPr>
        </p:nvSpPr>
        <p:spPr/>
        <p:txBody>
          <a:bodyPr/>
          <a:lstStyle/>
          <a:p>
            <a:fld id="{6BE93C84-9866-417D-AA77-B1EBB2093D76}" type="datetime1">
              <a:rPr lang="en-US" smtClean="0"/>
              <a:t>3/30/2026</a:t>
            </a:fld>
            <a:endParaRPr lang="en-US"/>
          </a:p>
        </p:txBody>
      </p:sp>
      <p:sp>
        <p:nvSpPr>
          <p:cNvPr id="5" name="Footer Placeholder 4">
            <a:extLst>
              <a:ext uri="{FF2B5EF4-FFF2-40B4-BE49-F238E27FC236}">
                <a16:creationId xmlns:a16="http://schemas.microsoft.com/office/drawing/2014/main" id="{4F2CAB22-F172-F612-2138-4FB3D8550409}"/>
              </a:ext>
            </a:extLst>
          </p:cNvPr>
          <p:cNvSpPr>
            <a:spLocks noGrp="1"/>
          </p:cNvSpPr>
          <p:nvPr>
            <p:ph type="ftr" sz="quarter" idx="11"/>
          </p:nvPr>
        </p:nvSpPr>
        <p:spPr/>
        <p:txBody>
          <a:bodyPr/>
          <a:lstStyle/>
          <a:p>
            <a:r>
              <a:rPr lang="en-US" dirty="0"/>
              <a:t>ETFSector.com | Analysis | Monthly Outlook | Materials Sector</a:t>
            </a:r>
          </a:p>
        </p:txBody>
      </p:sp>
      <p:sp>
        <p:nvSpPr>
          <p:cNvPr id="6" name="Slide Number Placeholder 5">
            <a:extLst>
              <a:ext uri="{FF2B5EF4-FFF2-40B4-BE49-F238E27FC236}">
                <a16:creationId xmlns:a16="http://schemas.microsoft.com/office/drawing/2014/main" id="{EAA9EF92-12FC-B35C-4A49-91C63813AAA2}"/>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209157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39261-E995-D854-E3F2-B192D18C1F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EB34E1-07FF-E4C5-C27A-9398567C86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4F5F83-EB7B-5E0A-6F8C-2A5D367F5AFE}"/>
              </a:ext>
            </a:extLst>
          </p:cNvPr>
          <p:cNvSpPr>
            <a:spLocks noGrp="1"/>
          </p:cNvSpPr>
          <p:nvPr>
            <p:ph type="dt" sz="half" idx="10"/>
          </p:nvPr>
        </p:nvSpPr>
        <p:spPr/>
        <p:txBody>
          <a:bodyPr/>
          <a:lstStyle/>
          <a:p>
            <a:fld id="{58669CDD-EE09-473C-9232-374251935519}" type="datetime1">
              <a:rPr lang="en-US" smtClean="0"/>
              <a:t>3/30/2026</a:t>
            </a:fld>
            <a:endParaRPr lang="en-US"/>
          </a:p>
        </p:txBody>
      </p:sp>
      <p:sp>
        <p:nvSpPr>
          <p:cNvPr id="5" name="Footer Placeholder 4">
            <a:extLst>
              <a:ext uri="{FF2B5EF4-FFF2-40B4-BE49-F238E27FC236}">
                <a16:creationId xmlns:a16="http://schemas.microsoft.com/office/drawing/2014/main" id="{A9812EF1-BEB3-AFB0-C390-1C75E1C659CC}"/>
              </a:ext>
            </a:extLst>
          </p:cNvPr>
          <p:cNvSpPr>
            <a:spLocks noGrp="1"/>
          </p:cNvSpPr>
          <p:nvPr>
            <p:ph type="ftr" sz="quarter" idx="11"/>
          </p:nvPr>
        </p:nvSpPr>
        <p:spPr/>
        <p:txBody>
          <a:bodyPr/>
          <a:lstStyle/>
          <a:p>
            <a:r>
              <a:rPr lang="en-US" dirty="0"/>
              <a:t>ETFSector.com | Analysis | Monthly Outlook | Materials Sector</a:t>
            </a:r>
          </a:p>
        </p:txBody>
      </p:sp>
      <p:sp>
        <p:nvSpPr>
          <p:cNvPr id="6" name="Slide Number Placeholder 5">
            <a:extLst>
              <a:ext uri="{FF2B5EF4-FFF2-40B4-BE49-F238E27FC236}">
                <a16:creationId xmlns:a16="http://schemas.microsoft.com/office/drawing/2014/main" id="{10C57B0B-531A-33D5-7950-09AFED9B8372}"/>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840193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1EC64-ABC5-4FD4-56FF-C7192BD14F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3CDCB0-8D32-33D6-D20A-866A7E2E04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185F4-C134-58A4-E6EE-1F382200D1AA}"/>
              </a:ext>
            </a:extLst>
          </p:cNvPr>
          <p:cNvSpPr>
            <a:spLocks noGrp="1"/>
          </p:cNvSpPr>
          <p:nvPr>
            <p:ph type="dt" sz="half" idx="10"/>
          </p:nvPr>
        </p:nvSpPr>
        <p:spPr/>
        <p:txBody>
          <a:bodyPr/>
          <a:lstStyle/>
          <a:p>
            <a:fld id="{D4185A04-75A0-4B38-8C99-0A788FB1CE6E}" type="datetime1">
              <a:rPr lang="en-US" smtClean="0"/>
              <a:t>3/30/2026</a:t>
            </a:fld>
            <a:endParaRPr lang="en-US"/>
          </a:p>
        </p:txBody>
      </p:sp>
      <p:sp>
        <p:nvSpPr>
          <p:cNvPr id="5" name="Footer Placeholder 4">
            <a:extLst>
              <a:ext uri="{FF2B5EF4-FFF2-40B4-BE49-F238E27FC236}">
                <a16:creationId xmlns:a16="http://schemas.microsoft.com/office/drawing/2014/main" id="{2F6D43B4-205E-BC97-FB7E-B322B8122230}"/>
              </a:ext>
            </a:extLst>
          </p:cNvPr>
          <p:cNvSpPr>
            <a:spLocks noGrp="1"/>
          </p:cNvSpPr>
          <p:nvPr>
            <p:ph type="ftr" sz="quarter" idx="11"/>
          </p:nvPr>
        </p:nvSpPr>
        <p:spPr/>
        <p:txBody>
          <a:bodyPr/>
          <a:lstStyle/>
          <a:p>
            <a:r>
              <a:rPr lang="en-US" dirty="0"/>
              <a:t>ETFSector.com | Analysis | Monthly Outlook | Materials Sector</a:t>
            </a:r>
          </a:p>
        </p:txBody>
      </p:sp>
      <p:sp>
        <p:nvSpPr>
          <p:cNvPr id="6" name="Slide Number Placeholder 5">
            <a:extLst>
              <a:ext uri="{FF2B5EF4-FFF2-40B4-BE49-F238E27FC236}">
                <a16:creationId xmlns:a16="http://schemas.microsoft.com/office/drawing/2014/main" id="{5EB76748-79EC-1B73-B0AB-AF5B774CF531}"/>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2958947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8C42F-23BD-9CFF-5289-9C23F836A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F71D2B-B76B-9BA0-27FE-90AE7501A0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655687-69C2-AD34-FA6B-06ADB9B8C2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10C15E-2267-B2F1-2021-8A5E75D33290}"/>
              </a:ext>
            </a:extLst>
          </p:cNvPr>
          <p:cNvSpPr>
            <a:spLocks noGrp="1"/>
          </p:cNvSpPr>
          <p:nvPr>
            <p:ph type="dt" sz="half" idx="10"/>
          </p:nvPr>
        </p:nvSpPr>
        <p:spPr/>
        <p:txBody>
          <a:bodyPr/>
          <a:lstStyle/>
          <a:p>
            <a:fld id="{A13829F6-003F-4E99-BD24-2B571B715EEC}" type="datetime1">
              <a:rPr lang="en-US" smtClean="0"/>
              <a:t>3/30/2026</a:t>
            </a:fld>
            <a:endParaRPr lang="en-US"/>
          </a:p>
        </p:txBody>
      </p:sp>
      <p:sp>
        <p:nvSpPr>
          <p:cNvPr id="6" name="Footer Placeholder 5">
            <a:extLst>
              <a:ext uri="{FF2B5EF4-FFF2-40B4-BE49-F238E27FC236}">
                <a16:creationId xmlns:a16="http://schemas.microsoft.com/office/drawing/2014/main" id="{2E53B616-C1DA-215F-4DC2-CC55415B6016}"/>
              </a:ext>
            </a:extLst>
          </p:cNvPr>
          <p:cNvSpPr>
            <a:spLocks noGrp="1"/>
          </p:cNvSpPr>
          <p:nvPr>
            <p:ph type="ftr" sz="quarter" idx="11"/>
          </p:nvPr>
        </p:nvSpPr>
        <p:spPr/>
        <p:txBody>
          <a:bodyPr/>
          <a:lstStyle/>
          <a:p>
            <a:r>
              <a:rPr lang="en-US" dirty="0"/>
              <a:t>ETFSector.com | Analysis | Monthly Outlook | Materials Sector</a:t>
            </a:r>
          </a:p>
        </p:txBody>
      </p:sp>
      <p:sp>
        <p:nvSpPr>
          <p:cNvPr id="7" name="Slide Number Placeholder 6">
            <a:extLst>
              <a:ext uri="{FF2B5EF4-FFF2-40B4-BE49-F238E27FC236}">
                <a16:creationId xmlns:a16="http://schemas.microsoft.com/office/drawing/2014/main" id="{45C5BAEB-4D23-4AA5-94D3-0BF7DD821E2F}"/>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1449734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BD4BE-15A4-C912-BC61-ADA6782A44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46043B-F216-D6B0-623C-899BDC6B95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A42DE4-C32A-9EE6-47CF-B54511958F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345F4F-227C-D622-D614-869FC58F62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967501-369C-0EAB-CB6C-7B252F317B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8F2225-1213-6889-7B60-7BF477D369AC}"/>
              </a:ext>
            </a:extLst>
          </p:cNvPr>
          <p:cNvSpPr>
            <a:spLocks noGrp="1"/>
          </p:cNvSpPr>
          <p:nvPr>
            <p:ph type="dt" sz="half" idx="10"/>
          </p:nvPr>
        </p:nvSpPr>
        <p:spPr/>
        <p:txBody>
          <a:bodyPr/>
          <a:lstStyle/>
          <a:p>
            <a:fld id="{0FF51BF1-BC16-4595-87FC-75D999C04DE8}" type="datetime1">
              <a:rPr lang="en-US" smtClean="0"/>
              <a:t>3/30/2026</a:t>
            </a:fld>
            <a:endParaRPr lang="en-US"/>
          </a:p>
        </p:txBody>
      </p:sp>
      <p:sp>
        <p:nvSpPr>
          <p:cNvPr id="8" name="Footer Placeholder 7">
            <a:extLst>
              <a:ext uri="{FF2B5EF4-FFF2-40B4-BE49-F238E27FC236}">
                <a16:creationId xmlns:a16="http://schemas.microsoft.com/office/drawing/2014/main" id="{B5EEDFBE-354B-C1C9-63B4-F01F6BB376A4}"/>
              </a:ext>
            </a:extLst>
          </p:cNvPr>
          <p:cNvSpPr>
            <a:spLocks noGrp="1"/>
          </p:cNvSpPr>
          <p:nvPr>
            <p:ph type="ftr" sz="quarter" idx="11"/>
          </p:nvPr>
        </p:nvSpPr>
        <p:spPr/>
        <p:txBody>
          <a:bodyPr/>
          <a:lstStyle/>
          <a:p>
            <a:r>
              <a:rPr lang="en-US" dirty="0"/>
              <a:t>ETFSector.com | Analysis | Monthly Outlook | Materials Sector</a:t>
            </a:r>
          </a:p>
        </p:txBody>
      </p:sp>
      <p:sp>
        <p:nvSpPr>
          <p:cNvPr id="9" name="Slide Number Placeholder 8">
            <a:extLst>
              <a:ext uri="{FF2B5EF4-FFF2-40B4-BE49-F238E27FC236}">
                <a16:creationId xmlns:a16="http://schemas.microsoft.com/office/drawing/2014/main" id="{83A2F684-F19A-BFF6-82B3-B4CCE9BAABEA}"/>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385562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42CD2-44E5-2828-4817-93A33CAC3E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4121CC-28A7-4440-58B9-E74EF928DCE1}"/>
              </a:ext>
            </a:extLst>
          </p:cNvPr>
          <p:cNvSpPr>
            <a:spLocks noGrp="1"/>
          </p:cNvSpPr>
          <p:nvPr>
            <p:ph type="dt" sz="half" idx="10"/>
          </p:nvPr>
        </p:nvSpPr>
        <p:spPr/>
        <p:txBody>
          <a:bodyPr/>
          <a:lstStyle/>
          <a:p>
            <a:fld id="{A461FA5A-2EB8-47D1-BEBB-02132652D2CE}" type="datetime1">
              <a:rPr lang="en-US" smtClean="0"/>
              <a:t>3/30/2026</a:t>
            </a:fld>
            <a:endParaRPr lang="en-US"/>
          </a:p>
        </p:txBody>
      </p:sp>
      <p:sp>
        <p:nvSpPr>
          <p:cNvPr id="4" name="Footer Placeholder 3">
            <a:extLst>
              <a:ext uri="{FF2B5EF4-FFF2-40B4-BE49-F238E27FC236}">
                <a16:creationId xmlns:a16="http://schemas.microsoft.com/office/drawing/2014/main" id="{22D9CE7F-1A8D-2272-983A-93AC5829EA07}"/>
              </a:ext>
            </a:extLst>
          </p:cNvPr>
          <p:cNvSpPr>
            <a:spLocks noGrp="1"/>
          </p:cNvSpPr>
          <p:nvPr>
            <p:ph type="ftr" sz="quarter" idx="11"/>
          </p:nvPr>
        </p:nvSpPr>
        <p:spPr/>
        <p:txBody>
          <a:bodyPr/>
          <a:lstStyle/>
          <a:p>
            <a:r>
              <a:rPr lang="en-US" dirty="0"/>
              <a:t>ETFSector.com | Analysis | Monthly Outlook | Materials Sector</a:t>
            </a:r>
          </a:p>
        </p:txBody>
      </p:sp>
      <p:sp>
        <p:nvSpPr>
          <p:cNvPr id="5" name="Slide Number Placeholder 4">
            <a:extLst>
              <a:ext uri="{FF2B5EF4-FFF2-40B4-BE49-F238E27FC236}">
                <a16:creationId xmlns:a16="http://schemas.microsoft.com/office/drawing/2014/main" id="{AA74831F-7FAF-6E49-0ACA-A016E9A20ECB}"/>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922062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C4FC85-07C3-4334-6C78-C4ED0616901B}"/>
              </a:ext>
            </a:extLst>
          </p:cNvPr>
          <p:cNvSpPr>
            <a:spLocks noGrp="1"/>
          </p:cNvSpPr>
          <p:nvPr>
            <p:ph type="dt" sz="half" idx="10"/>
          </p:nvPr>
        </p:nvSpPr>
        <p:spPr/>
        <p:txBody>
          <a:bodyPr/>
          <a:lstStyle/>
          <a:p>
            <a:fld id="{2C6CE9E3-E5EC-42EA-9149-91DA84930EC0}" type="datetime1">
              <a:rPr lang="en-US" smtClean="0"/>
              <a:t>3/30/2026</a:t>
            </a:fld>
            <a:endParaRPr lang="en-US"/>
          </a:p>
        </p:txBody>
      </p:sp>
      <p:sp>
        <p:nvSpPr>
          <p:cNvPr id="3" name="Footer Placeholder 2">
            <a:extLst>
              <a:ext uri="{FF2B5EF4-FFF2-40B4-BE49-F238E27FC236}">
                <a16:creationId xmlns:a16="http://schemas.microsoft.com/office/drawing/2014/main" id="{E6EC6A93-9C19-6C1E-B265-A82BB44A9D37}"/>
              </a:ext>
            </a:extLst>
          </p:cNvPr>
          <p:cNvSpPr>
            <a:spLocks noGrp="1"/>
          </p:cNvSpPr>
          <p:nvPr>
            <p:ph type="ftr" sz="quarter" idx="11"/>
          </p:nvPr>
        </p:nvSpPr>
        <p:spPr/>
        <p:txBody>
          <a:bodyPr/>
          <a:lstStyle/>
          <a:p>
            <a:r>
              <a:rPr lang="en-US" dirty="0"/>
              <a:t>ETFSector.com | Analysis | Monthly Outlook | Materials Sector</a:t>
            </a:r>
          </a:p>
        </p:txBody>
      </p:sp>
      <p:sp>
        <p:nvSpPr>
          <p:cNvPr id="4" name="Slide Number Placeholder 3">
            <a:extLst>
              <a:ext uri="{FF2B5EF4-FFF2-40B4-BE49-F238E27FC236}">
                <a16:creationId xmlns:a16="http://schemas.microsoft.com/office/drawing/2014/main" id="{2EDD1C65-594F-7238-575F-5C88BDE4762B}"/>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1655234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64605-5A08-D472-E172-38B04C9383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A9411E-D8D4-46E2-7F34-432E3B554A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7EA289-0C87-C54C-9FED-4352AF6E6E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E6E9B4-868C-356C-96F8-CA1B2B10CF9F}"/>
              </a:ext>
            </a:extLst>
          </p:cNvPr>
          <p:cNvSpPr>
            <a:spLocks noGrp="1"/>
          </p:cNvSpPr>
          <p:nvPr>
            <p:ph type="dt" sz="half" idx="10"/>
          </p:nvPr>
        </p:nvSpPr>
        <p:spPr/>
        <p:txBody>
          <a:bodyPr/>
          <a:lstStyle/>
          <a:p>
            <a:fld id="{7BC0C15A-961C-4EC7-84F7-78C74F275358}" type="datetime1">
              <a:rPr lang="en-US" smtClean="0"/>
              <a:t>3/30/2026</a:t>
            </a:fld>
            <a:endParaRPr lang="en-US"/>
          </a:p>
        </p:txBody>
      </p:sp>
      <p:sp>
        <p:nvSpPr>
          <p:cNvPr id="6" name="Footer Placeholder 5">
            <a:extLst>
              <a:ext uri="{FF2B5EF4-FFF2-40B4-BE49-F238E27FC236}">
                <a16:creationId xmlns:a16="http://schemas.microsoft.com/office/drawing/2014/main" id="{38F676D1-741B-D12E-DCCB-2CE5FE984BF9}"/>
              </a:ext>
            </a:extLst>
          </p:cNvPr>
          <p:cNvSpPr>
            <a:spLocks noGrp="1"/>
          </p:cNvSpPr>
          <p:nvPr>
            <p:ph type="ftr" sz="quarter" idx="11"/>
          </p:nvPr>
        </p:nvSpPr>
        <p:spPr/>
        <p:txBody>
          <a:bodyPr/>
          <a:lstStyle/>
          <a:p>
            <a:r>
              <a:rPr lang="en-US" dirty="0"/>
              <a:t>ETFSector.com | Analysis | Monthly Outlook | Materials Sector</a:t>
            </a:r>
          </a:p>
        </p:txBody>
      </p:sp>
      <p:sp>
        <p:nvSpPr>
          <p:cNvPr id="7" name="Slide Number Placeholder 6">
            <a:extLst>
              <a:ext uri="{FF2B5EF4-FFF2-40B4-BE49-F238E27FC236}">
                <a16:creationId xmlns:a16="http://schemas.microsoft.com/office/drawing/2014/main" id="{40F7D85B-EC68-5EE5-5D1C-B298B5160DA3}"/>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115135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772A7-3D35-E31E-E81F-1660B1F742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53C082-16CC-147A-6DBA-9E9256CAD9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391646-501B-A994-158B-29209A8196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7FA4A1-BFED-D459-7FCA-53FF0F0C1A9C}"/>
              </a:ext>
            </a:extLst>
          </p:cNvPr>
          <p:cNvSpPr>
            <a:spLocks noGrp="1"/>
          </p:cNvSpPr>
          <p:nvPr>
            <p:ph type="dt" sz="half" idx="10"/>
          </p:nvPr>
        </p:nvSpPr>
        <p:spPr/>
        <p:txBody>
          <a:bodyPr/>
          <a:lstStyle/>
          <a:p>
            <a:fld id="{68FE2239-0E92-4772-8BA5-3A3717F50FD5}" type="datetime1">
              <a:rPr lang="en-US" smtClean="0"/>
              <a:t>3/30/2026</a:t>
            </a:fld>
            <a:endParaRPr lang="en-US"/>
          </a:p>
        </p:txBody>
      </p:sp>
      <p:sp>
        <p:nvSpPr>
          <p:cNvPr id="6" name="Footer Placeholder 5">
            <a:extLst>
              <a:ext uri="{FF2B5EF4-FFF2-40B4-BE49-F238E27FC236}">
                <a16:creationId xmlns:a16="http://schemas.microsoft.com/office/drawing/2014/main" id="{8BA7EC08-A585-4EB3-C93A-56E81E380BEB}"/>
              </a:ext>
            </a:extLst>
          </p:cNvPr>
          <p:cNvSpPr>
            <a:spLocks noGrp="1"/>
          </p:cNvSpPr>
          <p:nvPr>
            <p:ph type="ftr" sz="quarter" idx="11"/>
          </p:nvPr>
        </p:nvSpPr>
        <p:spPr/>
        <p:txBody>
          <a:bodyPr/>
          <a:lstStyle/>
          <a:p>
            <a:r>
              <a:rPr lang="en-US" dirty="0"/>
              <a:t>ETFSector.com | Analysis | Monthly Outlook | Materials Sector</a:t>
            </a:r>
          </a:p>
        </p:txBody>
      </p:sp>
      <p:sp>
        <p:nvSpPr>
          <p:cNvPr id="7" name="Slide Number Placeholder 6">
            <a:extLst>
              <a:ext uri="{FF2B5EF4-FFF2-40B4-BE49-F238E27FC236}">
                <a16:creationId xmlns:a16="http://schemas.microsoft.com/office/drawing/2014/main" id="{9E9A5DE9-152A-C7AF-EF15-E6CBE0F6C2B7}"/>
              </a:ext>
            </a:extLst>
          </p:cNvPr>
          <p:cNvSpPr>
            <a:spLocks noGrp="1"/>
          </p:cNvSpPr>
          <p:nvPr>
            <p:ph type="sldNum" sz="quarter" idx="12"/>
          </p:nvPr>
        </p:nvSpPr>
        <p:spPr/>
        <p:txBody>
          <a:bodyPr/>
          <a:lstStyle/>
          <a:p>
            <a:fld id="{86203580-DAE0-4F6A-BE9D-70F8F86D96B2}" type="slidenum">
              <a:rPr lang="en-US" smtClean="0"/>
              <a:t>‹#›</a:t>
            </a:fld>
            <a:endParaRPr lang="en-US"/>
          </a:p>
        </p:txBody>
      </p:sp>
    </p:spTree>
    <p:extLst>
      <p:ext uri="{BB962C8B-B14F-4D97-AF65-F5344CB8AC3E}">
        <p14:creationId xmlns:p14="http://schemas.microsoft.com/office/powerpoint/2010/main" val="662583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5904F6-4155-5B9B-34E0-E503F0F4A7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590219-1D5B-24DF-F2A7-A27452BE76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564F5D-72AE-6554-C11D-081C0ED7BC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ABEF60-3FD8-481F-BDB7-15BACABA6CDE}" type="datetime1">
              <a:rPr lang="en-US" smtClean="0"/>
              <a:t>3/30/2026</a:t>
            </a:fld>
            <a:endParaRPr lang="en-US"/>
          </a:p>
        </p:txBody>
      </p:sp>
      <p:sp>
        <p:nvSpPr>
          <p:cNvPr id="5" name="Footer Placeholder 4">
            <a:extLst>
              <a:ext uri="{FF2B5EF4-FFF2-40B4-BE49-F238E27FC236}">
                <a16:creationId xmlns:a16="http://schemas.microsoft.com/office/drawing/2014/main" id="{096D9F2E-75CE-EEEB-4864-5B5B8F799A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ETFSector.com | Analysis | Monthly Outlook | Materials Sector</a:t>
            </a:r>
          </a:p>
        </p:txBody>
      </p:sp>
      <p:sp>
        <p:nvSpPr>
          <p:cNvPr id="6" name="Slide Number Placeholder 5">
            <a:extLst>
              <a:ext uri="{FF2B5EF4-FFF2-40B4-BE49-F238E27FC236}">
                <a16:creationId xmlns:a16="http://schemas.microsoft.com/office/drawing/2014/main" id="{DAB661B5-FEA9-85DE-88C9-0625DF7B35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203580-DAE0-4F6A-BE9D-70F8F86D96B2}" type="slidenum">
              <a:rPr lang="en-US" smtClean="0"/>
              <a:t>‹#›</a:t>
            </a:fld>
            <a:endParaRPr lang="en-US"/>
          </a:p>
        </p:txBody>
      </p:sp>
    </p:spTree>
    <p:extLst>
      <p:ext uri="{BB962C8B-B14F-4D97-AF65-F5344CB8AC3E}">
        <p14:creationId xmlns:p14="http://schemas.microsoft.com/office/powerpoint/2010/main" val="1377220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0D51B-C5E8-6D74-01AE-29757FADA02B}"/>
              </a:ext>
            </a:extLst>
          </p:cNvPr>
          <p:cNvSpPr>
            <a:spLocks noGrp="1"/>
          </p:cNvSpPr>
          <p:nvPr>
            <p:ph type="ctrTitle"/>
          </p:nvPr>
        </p:nvSpPr>
        <p:spPr>
          <a:xfrm>
            <a:off x="1022808" y="1041400"/>
            <a:ext cx="10146384" cy="2387600"/>
          </a:xfrm>
        </p:spPr>
        <p:txBody>
          <a:bodyPr>
            <a:noAutofit/>
          </a:bodyPr>
          <a:lstStyle/>
          <a:p>
            <a:r>
              <a:rPr lang="en-US" sz="4800" dirty="0">
                <a:solidFill>
                  <a:schemeClr val="tx2">
                    <a:lumMod val="50000"/>
                    <a:lumOff val="50000"/>
                  </a:schemeClr>
                </a:solidFill>
              </a:rPr>
              <a:t>ETFSector.com</a:t>
            </a:r>
            <a:br>
              <a:rPr lang="en-US" sz="4800" dirty="0">
                <a:solidFill>
                  <a:schemeClr val="tx2">
                    <a:lumMod val="50000"/>
                    <a:lumOff val="50000"/>
                  </a:schemeClr>
                </a:solidFill>
              </a:rPr>
            </a:br>
            <a:r>
              <a:rPr lang="en-US" sz="4800" dirty="0">
                <a:solidFill>
                  <a:schemeClr val="bg1">
                    <a:lumMod val="65000"/>
                  </a:schemeClr>
                </a:solidFill>
              </a:rPr>
              <a:t>Monthly Insights: April Outlook</a:t>
            </a:r>
            <a:br>
              <a:rPr lang="en-US" sz="4800" dirty="0"/>
            </a:br>
            <a:r>
              <a:rPr lang="en-US" sz="4800" dirty="0"/>
              <a:t>Materials Sector</a:t>
            </a:r>
          </a:p>
        </p:txBody>
      </p:sp>
      <p:sp>
        <p:nvSpPr>
          <p:cNvPr id="3" name="Subtitle 2">
            <a:extLst>
              <a:ext uri="{FF2B5EF4-FFF2-40B4-BE49-F238E27FC236}">
                <a16:creationId xmlns:a16="http://schemas.microsoft.com/office/drawing/2014/main" id="{55874E1C-6318-A831-65C7-7BA0CAD8D577}"/>
              </a:ext>
            </a:extLst>
          </p:cNvPr>
          <p:cNvSpPr>
            <a:spLocks noGrp="1"/>
          </p:cNvSpPr>
          <p:nvPr>
            <p:ph type="subTitle" idx="1"/>
          </p:nvPr>
        </p:nvSpPr>
        <p:spPr/>
        <p:txBody>
          <a:bodyPr/>
          <a:lstStyle/>
          <a:p>
            <a:r>
              <a:rPr lang="en-US" dirty="0"/>
              <a:t>Patrick Torbert, CMT</a:t>
            </a:r>
          </a:p>
          <a:p>
            <a:r>
              <a:rPr lang="en-US" dirty="0"/>
              <a:t>Editor &amp; Chief Strategist</a:t>
            </a:r>
          </a:p>
        </p:txBody>
      </p:sp>
    </p:spTree>
    <p:extLst>
      <p:ext uri="{BB962C8B-B14F-4D97-AF65-F5344CB8AC3E}">
        <p14:creationId xmlns:p14="http://schemas.microsoft.com/office/powerpoint/2010/main" val="1569025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C4BF92-B22C-3C41-7150-E18675E7BD9F}"/>
              </a:ext>
            </a:extLst>
          </p:cNvPr>
          <p:cNvSpPr>
            <a:spLocks noGrp="1"/>
          </p:cNvSpPr>
          <p:nvPr>
            <p:ph type="title"/>
          </p:nvPr>
        </p:nvSpPr>
        <p:spPr>
          <a:xfrm>
            <a:off x="318647" y="54598"/>
            <a:ext cx="10515600" cy="539848"/>
          </a:xfrm>
        </p:spPr>
        <p:txBody>
          <a:bodyPr>
            <a:normAutofit/>
          </a:bodyPr>
          <a:lstStyle/>
          <a:p>
            <a:r>
              <a:rPr lang="en-US" sz="1800" dirty="0"/>
              <a:t>Sector Price Action &amp; Performance Review: Materials</a:t>
            </a:r>
          </a:p>
        </p:txBody>
      </p:sp>
      <p:sp>
        <p:nvSpPr>
          <p:cNvPr id="4" name="Date Placeholder 3">
            <a:extLst>
              <a:ext uri="{FF2B5EF4-FFF2-40B4-BE49-F238E27FC236}">
                <a16:creationId xmlns:a16="http://schemas.microsoft.com/office/drawing/2014/main" id="{4188C8B1-F35E-CDFE-C567-960FE54887E6}"/>
              </a:ext>
            </a:extLst>
          </p:cNvPr>
          <p:cNvSpPr>
            <a:spLocks noGrp="1"/>
          </p:cNvSpPr>
          <p:nvPr>
            <p:ph type="dt" sz="half" idx="10"/>
          </p:nvPr>
        </p:nvSpPr>
        <p:spPr/>
        <p:txBody>
          <a:bodyPr/>
          <a:lstStyle/>
          <a:p>
            <a:fld id="{451D41E1-823C-46F1-875F-02D457215B15}" type="datetime1">
              <a:rPr lang="en-US" smtClean="0"/>
              <a:t>3/30/2026</a:t>
            </a:fld>
            <a:endParaRPr lang="en-US"/>
          </a:p>
        </p:txBody>
      </p:sp>
      <p:sp>
        <p:nvSpPr>
          <p:cNvPr id="8" name="Footer Placeholder 7">
            <a:extLst>
              <a:ext uri="{FF2B5EF4-FFF2-40B4-BE49-F238E27FC236}">
                <a16:creationId xmlns:a16="http://schemas.microsoft.com/office/drawing/2014/main" id="{C5395DD3-D1CE-F9C4-567D-471B2961BCDB}"/>
              </a:ext>
            </a:extLst>
          </p:cNvPr>
          <p:cNvSpPr>
            <a:spLocks noGrp="1"/>
          </p:cNvSpPr>
          <p:nvPr>
            <p:ph type="ftr" sz="quarter" idx="11"/>
          </p:nvPr>
        </p:nvSpPr>
        <p:spPr/>
        <p:txBody>
          <a:bodyPr/>
          <a:lstStyle/>
          <a:p>
            <a:r>
              <a:rPr lang="en-US" dirty="0"/>
              <a:t>ETFSector.com | Analysis | Monthly Outlook | Materials Sector</a:t>
            </a:r>
          </a:p>
        </p:txBody>
      </p:sp>
      <p:sp>
        <p:nvSpPr>
          <p:cNvPr id="2" name="Content Placeholder 6">
            <a:extLst>
              <a:ext uri="{FF2B5EF4-FFF2-40B4-BE49-F238E27FC236}">
                <a16:creationId xmlns:a16="http://schemas.microsoft.com/office/drawing/2014/main" id="{46032324-025B-7720-DD96-9FA51833FD75}"/>
              </a:ext>
            </a:extLst>
          </p:cNvPr>
          <p:cNvSpPr txBox="1">
            <a:spLocks/>
          </p:cNvSpPr>
          <p:nvPr/>
        </p:nvSpPr>
        <p:spPr>
          <a:xfrm>
            <a:off x="5207132" y="458450"/>
            <a:ext cx="6152168" cy="57318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sz="1100" dirty="0"/>
              <a:t>The Materials sector delivered one of the more surprising performances of Q1 2026, emerging as a relative bright spot in an otherwise difficult March for the S&amp;P 500. </a:t>
            </a:r>
          </a:p>
          <a:p>
            <a:pPr algn="just">
              <a:lnSpc>
                <a:spcPct val="100000"/>
              </a:lnSpc>
            </a:pPr>
            <a:r>
              <a:rPr lang="en-US" sz="1100" dirty="0"/>
              <a:t>The sector's resilience was driven by a specific and somewhat counterintuitive dynamic: while tariff escalation was the dominant headwind for most cyclical sectors, Materials benefited from two partially offsetting forces. First, the geopolitical risk environment — centered on Iran supply tensions and broader Middle East uncertainty — drove precious metals demand sharply higher, with gold reaching record highs above $3,100 per ounce by late March and silver following with strong percentage gains. Second, the domestic reshoring and infrastructure investment themes — which are genuinely structural rather than merely aspirational — created sustained demand visibility for industrial metals and specialty chemicals used in domestic manufacturing capacity buildout.</a:t>
            </a:r>
          </a:p>
          <a:p>
            <a:pPr algn="just">
              <a:lnSpc>
                <a:spcPct val="100000"/>
              </a:lnSpc>
            </a:pPr>
            <a:r>
              <a:rPr lang="en-US" sz="1100" dirty="0"/>
              <a:t>XLB's technical picture through March was notably more constructive than the majority of cyclical sector ETFs, reflecting the sector's dual exposure to both safe-haven commodity demand and domestic industrial activity. The ETF broadly maintained its position above the 200-day moving average through the month — a significant technical distinction from XLY, XLI, and XLF, which were all testing or breaking that level — and demonstrated a pattern of finding buyers on dips rather than encountering sellers on bounces.</a:t>
            </a:r>
          </a:p>
          <a:p>
            <a:pPr algn="just">
              <a:lnSpc>
                <a:spcPct val="100000"/>
              </a:lnSpc>
            </a:pPr>
            <a:r>
              <a:rPr lang="en-US" sz="1100" dirty="0"/>
              <a:t>Materials enters April 2026 as one of the S&amp;P 500's more nuanced sector stories — a cyclical sector that has navigated Q1's market stress better than most of its peers through the unlikely combination of record gold prices, domestic tariff protection for steel producers, energy cost relief for chemical companies, and infrastructure-driven demand for aggregates and construction materials. The sector's internal bifurcation is the defining characteristic: gold and silver miners are the near-term performance leaders with exceptional free cash flow at current commodity prices; aggregates and industrial gas companies offer defensive growth characteristics that are genuinely insulated from tariff dynamics; base metals and petrochemicals face the most direct cyclical headwinds and require either a China demand recovery or tariff de-escalation to outperform. For investors seeking cyclical exposure with a built-in hedge against the geopolitical and equity market stress that is defining 2026, the Materials sector — and specifically its precious metals and infrastructure-adjacent names — offers a more balanced risk/reward than most cyclical alternatives in the current environment.</a:t>
            </a:r>
          </a:p>
          <a:p>
            <a:pPr algn="just">
              <a:lnSpc>
                <a:spcPct val="100000"/>
              </a:lnSpc>
            </a:pPr>
            <a:r>
              <a:rPr lang="en-US" sz="1100" b="1" dirty="0"/>
              <a:t>We start April with an </a:t>
            </a:r>
            <a:r>
              <a:rPr lang="en-US" sz="1100" b="1" dirty="0">
                <a:solidFill>
                  <a:srgbClr val="00B050"/>
                </a:solidFill>
              </a:rPr>
              <a:t>overweight allocation of +9.69%</a:t>
            </a:r>
            <a:r>
              <a:rPr lang="en-US" sz="1100" b="1" dirty="0"/>
              <a:t> in the Materials Sector in our Elev8 Sector Rotation Model Portfolio vs. the S&amp;P 500 benchmark</a:t>
            </a:r>
          </a:p>
        </p:txBody>
      </p:sp>
      <p:graphicFrame>
        <p:nvGraphicFramePr>
          <p:cNvPr id="13" name="Object 12">
            <a:extLst>
              <a:ext uri="{FF2B5EF4-FFF2-40B4-BE49-F238E27FC236}">
                <a16:creationId xmlns:a16="http://schemas.microsoft.com/office/drawing/2014/main" id="{B04B80DB-00A6-BB17-B636-44D162083392}"/>
              </a:ext>
            </a:extLst>
          </p:cNvPr>
          <p:cNvGraphicFramePr>
            <a:graphicFrameLocks noChangeAspect="1"/>
          </p:cNvGraphicFramePr>
          <p:nvPr>
            <p:extLst>
              <p:ext uri="{D42A27DB-BD31-4B8C-83A1-F6EECF244321}">
                <p14:modId xmlns:p14="http://schemas.microsoft.com/office/powerpoint/2010/main" val="1807359799"/>
              </p:ext>
            </p:extLst>
          </p:nvPr>
        </p:nvGraphicFramePr>
        <p:xfrm>
          <a:off x="318647" y="499243"/>
          <a:ext cx="5064778" cy="5816314"/>
        </p:xfrm>
        <a:graphic>
          <a:graphicData uri="http://schemas.openxmlformats.org/presentationml/2006/ole">
            <mc:AlternateContent xmlns:mc="http://schemas.openxmlformats.org/markup-compatibility/2006">
              <mc:Choice xmlns:v="urn:schemas-microsoft-com:vml" Requires="v">
                <p:oleObj name="ActiveGraph" r:id="rId3" imgW="7067375" imgH="8115139" progId="FDSCHART.FDSChartCtrlUnicode.1">
                  <p:embed/>
                </p:oleObj>
              </mc:Choice>
              <mc:Fallback>
                <p:oleObj name="ActiveGraph" r:id="rId3" imgW="7067375" imgH="8115139" progId="FDSCHART.FDSChartCtrlUnicode.1">
                  <p:embed/>
                  <p:pic>
                    <p:nvPicPr>
                      <p:cNvPr id="13" name="Object 12">
                        <a:extLst>
                          <a:ext uri="{FF2B5EF4-FFF2-40B4-BE49-F238E27FC236}">
                            <a16:creationId xmlns:a16="http://schemas.microsoft.com/office/drawing/2014/main" id="{B04B80DB-00A6-BB17-B636-44D162083392}"/>
                          </a:ext>
                        </a:extLst>
                      </p:cNvPr>
                      <p:cNvPicPr/>
                      <p:nvPr/>
                    </p:nvPicPr>
                    <p:blipFill>
                      <a:blip r:embed="rId4"/>
                      <a:stretch>
                        <a:fillRect/>
                      </a:stretch>
                    </p:blipFill>
                    <p:spPr>
                      <a:xfrm>
                        <a:off x="318647" y="499243"/>
                        <a:ext cx="5064778" cy="5816314"/>
                      </a:xfrm>
                      <a:prstGeom prst="rect">
                        <a:avLst/>
                      </a:prstGeom>
                    </p:spPr>
                  </p:pic>
                </p:oleObj>
              </mc:Fallback>
            </mc:AlternateContent>
          </a:graphicData>
        </a:graphic>
      </p:graphicFrame>
    </p:spTree>
    <p:extLst>
      <p:ext uri="{BB962C8B-B14F-4D97-AF65-F5344CB8AC3E}">
        <p14:creationId xmlns:p14="http://schemas.microsoft.com/office/powerpoint/2010/main" val="198335319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8EDC2-AF1A-8444-077E-588022A0933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A52FFAE-EE19-5B89-9D2E-681BE89DC335}"/>
              </a:ext>
            </a:extLst>
          </p:cNvPr>
          <p:cNvSpPr>
            <a:spLocks noGrp="1"/>
          </p:cNvSpPr>
          <p:nvPr>
            <p:ph type="title"/>
          </p:nvPr>
        </p:nvSpPr>
        <p:spPr>
          <a:xfrm>
            <a:off x="457138" y="40723"/>
            <a:ext cx="10515600" cy="426727"/>
          </a:xfrm>
        </p:spPr>
        <p:txBody>
          <a:bodyPr>
            <a:noAutofit/>
          </a:bodyPr>
          <a:lstStyle/>
          <a:p>
            <a:r>
              <a:rPr lang="en-US" sz="1800" dirty="0"/>
              <a:t>Fundamentals: Materials Sector</a:t>
            </a:r>
          </a:p>
        </p:txBody>
      </p:sp>
      <p:sp>
        <p:nvSpPr>
          <p:cNvPr id="3" name="Date Placeholder 2">
            <a:extLst>
              <a:ext uri="{FF2B5EF4-FFF2-40B4-BE49-F238E27FC236}">
                <a16:creationId xmlns:a16="http://schemas.microsoft.com/office/drawing/2014/main" id="{974D88BC-D2FD-D070-8FF3-E0C32F15DDE0}"/>
              </a:ext>
            </a:extLst>
          </p:cNvPr>
          <p:cNvSpPr>
            <a:spLocks noGrp="1"/>
          </p:cNvSpPr>
          <p:nvPr>
            <p:ph type="dt" sz="half" idx="10"/>
          </p:nvPr>
        </p:nvSpPr>
        <p:spPr/>
        <p:txBody>
          <a:bodyPr/>
          <a:lstStyle/>
          <a:p>
            <a:fld id="{A520F299-D9C0-4723-9071-5C2BF276E249}" type="datetime1">
              <a:rPr lang="en-US" smtClean="0"/>
              <a:t>3/30/2026</a:t>
            </a:fld>
            <a:endParaRPr lang="en-US"/>
          </a:p>
        </p:txBody>
      </p:sp>
      <p:sp>
        <p:nvSpPr>
          <p:cNvPr id="12" name="Footer Placeholder 11">
            <a:extLst>
              <a:ext uri="{FF2B5EF4-FFF2-40B4-BE49-F238E27FC236}">
                <a16:creationId xmlns:a16="http://schemas.microsoft.com/office/drawing/2014/main" id="{02A59B39-89DB-E983-9E02-3EC1B75E497A}"/>
              </a:ext>
            </a:extLst>
          </p:cNvPr>
          <p:cNvSpPr>
            <a:spLocks noGrp="1"/>
          </p:cNvSpPr>
          <p:nvPr>
            <p:ph type="ftr" sz="quarter" idx="11"/>
          </p:nvPr>
        </p:nvSpPr>
        <p:spPr/>
        <p:txBody>
          <a:bodyPr/>
          <a:lstStyle/>
          <a:p>
            <a:r>
              <a:rPr lang="en-US" dirty="0"/>
              <a:t>ETFSector.com | Analysis | Monthly Outlook | Materials Sector</a:t>
            </a:r>
          </a:p>
        </p:txBody>
      </p:sp>
      <p:sp>
        <p:nvSpPr>
          <p:cNvPr id="13" name="Content Placeholder 6">
            <a:extLst>
              <a:ext uri="{FF2B5EF4-FFF2-40B4-BE49-F238E27FC236}">
                <a16:creationId xmlns:a16="http://schemas.microsoft.com/office/drawing/2014/main" id="{3BAB93B7-5FB4-CD62-EEDF-00C791A053DE}"/>
              </a:ext>
            </a:extLst>
          </p:cNvPr>
          <p:cNvSpPr txBox="1">
            <a:spLocks/>
          </p:cNvSpPr>
          <p:nvPr/>
        </p:nvSpPr>
        <p:spPr>
          <a:xfrm>
            <a:off x="5207131" y="499244"/>
            <a:ext cx="5313182" cy="58571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1600" dirty="0">
                <a:effectLst/>
                <a:latin typeface="Aptos" panose="020B0004020202020204" pitchFamily="34" charset="0"/>
                <a:ea typeface="Aptos" panose="020B0004020202020204" pitchFamily="34" charset="0"/>
                <a:cs typeface="Times New Roman" panose="02020603050405020304" pitchFamily="18" charset="0"/>
              </a:rPr>
              <a:t>The chart (left) shows S&amp;P 500 Materials Sector Margins, Debt/EBITDA, Valuation and Earnings</a:t>
            </a:r>
          </a:p>
          <a:p>
            <a:pPr algn="just"/>
            <a:r>
              <a:rPr lang="en-US" sz="1600" dirty="0"/>
              <a:t>Margins continue to contract (chart, panel 2) which hasn’t stopped investors from piling in to the sector in the near-term.  </a:t>
            </a:r>
          </a:p>
          <a:p>
            <a:pPr algn="just"/>
            <a:r>
              <a:rPr lang="en-US" sz="1600" dirty="0"/>
              <a:t>Valuation multiples (chart, panel 3) are expanding.  </a:t>
            </a:r>
          </a:p>
          <a:p>
            <a:pPr algn="just"/>
            <a:r>
              <a:rPr lang="en-US" sz="1600" dirty="0"/>
              <a:t>The sector remains in a weak fundamental position in the near-term, but firming out year consensus earnings expectations are a catalyst.  If inflation knocks the US economy into recession, we could see precious metal plays come back.  </a:t>
            </a:r>
          </a:p>
          <a:p>
            <a:pPr marL="0" indent="0" algn="just">
              <a:buNone/>
            </a:pPr>
            <a:endParaRPr lang="en-US" sz="1600" dirty="0"/>
          </a:p>
          <a:p>
            <a:pPr algn="just"/>
            <a:endParaRPr lang="en-US" sz="1600" dirty="0"/>
          </a:p>
        </p:txBody>
      </p:sp>
      <p:graphicFrame>
        <p:nvGraphicFramePr>
          <p:cNvPr id="17" name="Object 16">
            <a:extLst>
              <a:ext uri="{FF2B5EF4-FFF2-40B4-BE49-F238E27FC236}">
                <a16:creationId xmlns:a16="http://schemas.microsoft.com/office/drawing/2014/main" id="{08FB42C1-C14E-ABEF-15A5-34146F2DEDAB}"/>
              </a:ext>
            </a:extLst>
          </p:cNvPr>
          <p:cNvGraphicFramePr>
            <a:graphicFrameLocks noChangeAspect="1"/>
          </p:cNvGraphicFramePr>
          <p:nvPr>
            <p:extLst>
              <p:ext uri="{D42A27DB-BD31-4B8C-83A1-F6EECF244321}">
                <p14:modId xmlns:p14="http://schemas.microsoft.com/office/powerpoint/2010/main" val="2862821879"/>
              </p:ext>
            </p:extLst>
          </p:nvPr>
        </p:nvGraphicFramePr>
        <p:xfrm>
          <a:off x="367644" y="467450"/>
          <a:ext cx="5062195" cy="5873752"/>
        </p:xfrm>
        <a:graphic>
          <a:graphicData uri="http://schemas.openxmlformats.org/presentationml/2006/ole">
            <mc:AlternateContent xmlns:mc="http://schemas.openxmlformats.org/markup-compatibility/2006">
              <mc:Choice xmlns:v="urn:schemas-microsoft-com:vml" Requires="v">
                <p:oleObj name="ActiveGraph" r:id="rId2" imgW="7067375" imgH="8115139" progId="FDSCHART.FDSChartCtrlUnicode.1">
                  <p:embed/>
                </p:oleObj>
              </mc:Choice>
              <mc:Fallback>
                <p:oleObj name="ActiveGraph" r:id="rId2" imgW="7067375" imgH="8115139" progId="FDSCHART.FDSChartCtrlUnicode.1">
                  <p:embed/>
                  <p:pic>
                    <p:nvPicPr>
                      <p:cNvPr id="17" name="Object 16">
                        <a:extLst>
                          <a:ext uri="{FF2B5EF4-FFF2-40B4-BE49-F238E27FC236}">
                            <a16:creationId xmlns:a16="http://schemas.microsoft.com/office/drawing/2014/main" id="{08FB42C1-C14E-ABEF-15A5-34146F2DEDAB}"/>
                          </a:ext>
                        </a:extLst>
                      </p:cNvPr>
                      <p:cNvPicPr/>
                      <p:nvPr/>
                    </p:nvPicPr>
                    <p:blipFill>
                      <a:blip r:embed="rId3"/>
                      <a:stretch>
                        <a:fillRect/>
                      </a:stretch>
                    </p:blipFill>
                    <p:spPr>
                      <a:xfrm>
                        <a:off x="367644" y="467450"/>
                        <a:ext cx="5062195" cy="5873752"/>
                      </a:xfrm>
                      <a:prstGeom prst="rect">
                        <a:avLst/>
                      </a:prstGeom>
                    </p:spPr>
                  </p:pic>
                </p:oleObj>
              </mc:Fallback>
            </mc:AlternateContent>
          </a:graphicData>
        </a:graphic>
      </p:graphicFrame>
    </p:spTree>
    <p:extLst>
      <p:ext uri="{BB962C8B-B14F-4D97-AF65-F5344CB8AC3E}">
        <p14:creationId xmlns:p14="http://schemas.microsoft.com/office/powerpoint/2010/main" val="708490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67F20-84D6-5B22-0621-5BC0C0B4EBE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C5F81AC-3EAF-9D77-9AE5-7F0340BEF4D2}"/>
              </a:ext>
            </a:extLst>
          </p:cNvPr>
          <p:cNvSpPr>
            <a:spLocks noGrp="1"/>
          </p:cNvSpPr>
          <p:nvPr>
            <p:ph type="title"/>
          </p:nvPr>
        </p:nvSpPr>
        <p:spPr>
          <a:xfrm>
            <a:off x="295865" y="-40603"/>
            <a:ext cx="10515600" cy="539848"/>
          </a:xfrm>
        </p:spPr>
        <p:txBody>
          <a:bodyPr>
            <a:normAutofit/>
          </a:bodyPr>
          <a:lstStyle/>
          <a:p>
            <a:r>
              <a:rPr lang="en-US" sz="1800" dirty="0"/>
              <a:t>Industry/Sub-Industry Performance and Breadth: Materials</a:t>
            </a:r>
          </a:p>
        </p:txBody>
      </p:sp>
      <p:sp>
        <p:nvSpPr>
          <p:cNvPr id="2" name="Content Placeholder 6">
            <a:extLst>
              <a:ext uri="{FF2B5EF4-FFF2-40B4-BE49-F238E27FC236}">
                <a16:creationId xmlns:a16="http://schemas.microsoft.com/office/drawing/2014/main" id="{397AE3CE-CFB9-CC8B-1792-104265C1EFB2}"/>
              </a:ext>
            </a:extLst>
          </p:cNvPr>
          <p:cNvSpPr txBox="1">
            <a:spLocks/>
          </p:cNvSpPr>
          <p:nvPr/>
        </p:nvSpPr>
        <p:spPr>
          <a:xfrm>
            <a:off x="8474697" y="414404"/>
            <a:ext cx="3534231" cy="378995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1700" b="1" dirty="0"/>
              <a:t>Materials Industries </a:t>
            </a:r>
            <a:r>
              <a:rPr lang="en-US" sz="1700" dirty="0"/>
              <a:t>(chart, left): Metals &amp; Mining stocks retraced gains on likely profit-taking at the start of Middle-Eastern hostilities.</a:t>
            </a:r>
          </a:p>
          <a:p>
            <a:pPr algn="just"/>
            <a:r>
              <a:rPr lang="en-US" sz="1700" dirty="0"/>
              <a:t>Chemicals stocks have taken a leadership turn while precious metals miners (NEM) have born the brunt of the selling.</a:t>
            </a:r>
          </a:p>
          <a:p>
            <a:pPr algn="just"/>
            <a:endParaRPr lang="en-US" sz="1700" dirty="0"/>
          </a:p>
          <a:p>
            <a:pPr algn="just"/>
            <a:r>
              <a:rPr lang="en-US" sz="1700" b="1" dirty="0"/>
              <a:t>Materials Sector Internals </a:t>
            </a:r>
            <a:r>
              <a:rPr lang="en-US" sz="1700" dirty="0"/>
              <a:t>(chart, right):  Big near-term wash out, but the longer-term series remaining above 50% is actually a strong reading given the index level correction that is underway.  </a:t>
            </a:r>
            <a:endParaRPr lang="en-US" sz="1600" dirty="0"/>
          </a:p>
        </p:txBody>
      </p:sp>
      <p:sp>
        <p:nvSpPr>
          <p:cNvPr id="4" name="Date Placeholder 3">
            <a:extLst>
              <a:ext uri="{FF2B5EF4-FFF2-40B4-BE49-F238E27FC236}">
                <a16:creationId xmlns:a16="http://schemas.microsoft.com/office/drawing/2014/main" id="{2F40BBBE-CFAC-20DF-40D7-350B1AFFE20B}"/>
              </a:ext>
            </a:extLst>
          </p:cNvPr>
          <p:cNvSpPr>
            <a:spLocks noGrp="1"/>
          </p:cNvSpPr>
          <p:nvPr>
            <p:ph type="dt" sz="half" idx="10"/>
          </p:nvPr>
        </p:nvSpPr>
        <p:spPr/>
        <p:txBody>
          <a:bodyPr/>
          <a:lstStyle/>
          <a:p>
            <a:fld id="{7F345A91-A026-4259-A454-82CE35B64506}" type="datetime1">
              <a:rPr lang="en-US" smtClean="0"/>
              <a:t>3/30/2026</a:t>
            </a:fld>
            <a:endParaRPr lang="en-US"/>
          </a:p>
        </p:txBody>
      </p:sp>
      <p:sp>
        <p:nvSpPr>
          <p:cNvPr id="8" name="Footer Placeholder 7">
            <a:extLst>
              <a:ext uri="{FF2B5EF4-FFF2-40B4-BE49-F238E27FC236}">
                <a16:creationId xmlns:a16="http://schemas.microsoft.com/office/drawing/2014/main" id="{21CF9601-5796-AC63-01FB-8D271CFDB21C}"/>
              </a:ext>
            </a:extLst>
          </p:cNvPr>
          <p:cNvSpPr>
            <a:spLocks noGrp="1"/>
          </p:cNvSpPr>
          <p:nvPr>
            <p:ph type="ftr" sz="quarter" idx="11"/>
          </p:nvPr>
        </p:nvSpPr>
        <p:spPr/>
        <p:txBody>
          <a:bodyPr/>
          <a:lstStyle/>
          <a:p>
            <a:r>
              <a:rPr lang="en-US" dirty="0"/>
              <a:t>ETFSector.com | Analysis | Monthly Outlook | Materials Sector</a:t>
            </a:r>
          </a:p>
        </p:txBody>
      </p:sp>
      <p:graphicFrame>
        <p:nvGraphicFramePr>
          <p:cNvPr id="15" name="Object 14">
            <a:extLst>
              <a:ext uri="{FF2B5EF4-FFF2-40B4-BE49-F238E27FC236}">
                <a16:creationId xmlns:a16="http://schemas.microsoft.com/office/drawing/2014/main" id="{EDD70655-6CD9-1196-AE71-79CE6895515D}"/>
              </a:ext>
            </a:extLst>
          </p:cNvPr>
          <p:cNvGraphicFramePr>
            <a:graphicFrameLocks noChangeAspect="1"/>
          </p:cNvGraphicFramePr>
          <p:nvPr>
            <p:extLst>
              <p:ext uri="{D42A27DB-BD31-4B8C-83A1-F6EECF244321}">
                <p14:modId xmlns:p14="http://schemas.microsoft.com/office/powerpoint/2010/main" val="305022607"/>
              </p:ext>
            </p:extLst>
          </p:nvPr>
        </p:nvGraphicFramePr>
        <p:xfrm>
          <a:off x="4466966" y="414404"/>
          <a:ext cx="4205693" cy="5941946"/>
        </p:xfrm>
        <a:graphic>
          <a:graphicData uri="http://schemas.openxmlformats.org/presentationml/2006/ole">
            <mc:AlternateContent xmlns:mc="http://schemas.openxmlformats.org/markup-compatibility/2006">
              <mc:Choice xmlns:v="urn:schemas-microsoft-com:vml" Requires="v">
                <p:oleObj name="ActiveGraph" r:id="rId2" imgW="7067375" imgH="8115139" progId="FDSCHART.FDSChartCtrlUnicode.1">
                  <p:embed/>
                </p:oleObj>
              </mc:Choice>
              <mc:Fallback>
                <p:oleObj name="ActiveGraph" r:id="rId2" imgW="7067375" imgH="8115139" progId="FDSCHART.FDSChartCtrlUnicode.1">
                  <p:embed/>
                  <p:pic>
                    <p:nvPicPr>
                      <p:cNvPr id="15" name="Object 14">
                        <a:extLst>
                          <a:ext uri="{FF2B5EF4-FFF2-40B4-BE49-F238E27FC236}">
                            <a16:creationId xmlns:a16="http://schemas.microsoft.com/office/drawing/2014/main" id="{EDD70655-6CD9-1196-AE71-79CE6895515D}"/>
                          </a:ext>
                        </a:extLst>
                      </p:cNvPr>
                      <p:cNvPicPr/>
                      <p:nvPr/>
                    </p:nvPicPr>
                    <p:blipFill>
                      <a:blip r:embed="rId3"/>
                      <a:stretch>
                        <a:fillRect/>
                      </a:stretch>
                    </p:blipFill>
                    <p:spPr>
                      <a:xfrm>
                        <a:off x="4466966" y="414404"/>
                        <a:ext cx="4205693" cy="5941946"/>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02CFEBEF-9EB4-66B3-FE55-2DD838B09742}"/>
              </a:ext>
            </a:extLst>
          </p:cNvPr>
          <p:cNvGraphicFramePr>
            <a:graphicFrameLocks noChangeAspect="1"/>
          </p:cNvGraphicFramePr>
          <p:nvPr>
            <p:extLst>
              <p:ext uri="{D42A27DB-BD31-4B8C-83A1-F6EECF244321}">
                <p14:modId xmlns:p14="http://schemas.microsoft.com/office/powerpoint/2010/main" val="515238756"/>
              </p:ext>
            </p:extLst>
          </p:nvPr>
        </p:nvGraphicFramePr>
        <p:xfrm>
          <a:off x="208210" y="414404"/>
          <a:ext cx="4114800" cy="5913183"/>
        </p:xfrm>
        <a:graphic>
          <a:graphicData uri="http://schemas.openxmlformats.org/presentationml/2006/ole">
            <mc:AlternateContent xmlns:mc="http://schemas.openxmlformats.org/markup-compatibility/2006">
              <mc:Choice xmlns:v="urn:schemas-microsoft-com:vml" Requires="v">
                <p:oleObj name="ActiveGraph" r:id="rId4" imgW="6076797" imgH="8734532" progId="FDSCHART.FDSChartCtrlUnicode.1">
                  <p:embed/>
                </p:oleObj>
              </mc:Choice>
              <mc:Fallback>
                <p:oleObj name="ActiveGraph" r:id="rId4" imgW="6076797" imgH="8734532" progId="FDSCHART.FDSChartCtrlUnicode.1">
                  <p:embed/>
                  <p:pic>
                    <p:nvPicPr>
                      <p:cNvPr id="3" name="Object 2">
                        <a:extLst>
                          <a:ext uri="{FF2B5EF4-FFF2-40B4-BE49-F238E27FC236}">
                            <a16:creationId xmlns:a16="http://schemas.microsoft.com/office/drawing/2014/main" id="{02CFEBEF-9EB4-66B3-FE55-2DD838B09742}"/>
                          </a:ext>
                        </a:extLst>
                      </p:cNvPr>
                      <p:cNvPicPr/>
                      <p:nvPr/>
                    </p:nvPicPr>
                    <p:blipFill>
                      <a:blip r:embed="rId5"/>
                      <a:stretch>
                        <a:fillRect/>
                      </a:stretch>
                    </p:blipFill>
                    <p:spPr>
                      <a:xfrm>
                        <a:off x="208210" y="414404"/>
                        <a:ext cx="4114800" cy="5913183"/>
                      </a:xfrm>
                      <a:prstGeom prst="rect">
                        <a:avLst/>
                      </a:prstGeom>
                    </p:spPr>
                  </p:pic>
                </p:oleObj>
              </mc:Fallback>
            </mc:AlternateContent>
          </a:graphicData>
        </a:graphic>
      </p:graphicFrame>
    </p:spTree>
    <p:extLst>
      <p:ext uri="{BB962C8B-B14F-4D97-AF65-F5344CB8AC3E}">
        <p14:creationId xmlns:p14="http://schemas.microsoft.com/office/powerpoint/2010/main" val="2606674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DDDED-5201-B45B-51B8-BA751E0BDF2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A745B9F-4582-0E89-F566-9C7C90D7A791}"/>
              </a:ext>
            </a:extLst>
          </p:cNvPr>
          <p:cNvSpPr>
            <a:spLocks noGrp="1"/>
          </p:cNvSpPr>
          <p:nvPr>
            <p:ph type="title"/>
          </p:nvPr>
        </p:nvSpPr>
        <p:spPr>
          <a:xfrm>
            <a:off x="410756" y="126002"/>
            <a:ext cx="10515600" cy="426727"/>
          </a:xfrm>
        </p:spPr>
        <p:txBody>
          <a:bodyPr>
            <a:noAutofit/>
          </a:bodyPr>
          <a:lstStyle/>
          <a:p>
            <a:r>
              <a:rPr lang="en-US" sz="2000" dirty="0"/>
              <a:t>Top 10/Bottom 10 Stock Level Performers: Materials</a:t>
            </a:r>
          </a:p>
        </p:txBody>
      </p:sp>
      <p:sp>
        <p:nvSpPr>
          <p:cNvPr id="3" name="Date Placeholder 2">
            <a:extLst>
              <a:ext uri="{FF2B5EF4-FFF2-40B4-BE49-F238E27FC236}">
                <a16:creationId xmlns:a16="http://schemas.microsoft.com/office/drawing/2014/main" id="{EFF27145-DCFD-1D0A-B432-EADA3C41FB04}"/>
              </a:ext>
            </a:extLst>
          </p:cNvPr>
          <p:cNvSpPr>
            <a:spLocks noGrp="1"/>
          </p:cNvSpPr>
          <p:nvPr>
            <p:ph type="dt" sz="half" idx="10"/>
          </p:nvPr>
        </p:nvSpPr>
        <p:spPr/>
        <p:txBody>
          <a:bodyPr/>
          <a:lstStyle/>
          <a:p>
            <a:fld id="{FA483840-27DC-47EB-BE35-41DA51EBFA59}" type="datetime1">
              <a:rPr lang="en-US" smtClean="0"/>
              <a:t>3/30/2026</a:t>
            </a:fld>
            <a:endParaRPr lang="en-US"/>
          </a:p>
        </p:txBody>
      </p:sp>
      <p:sp>
        <p:nvSpPr>
          <p:cNvPr id="10" name="Footer Placeholder 9">
            <a:extLst>
              <a:ext uri="{FF2B5EF4-FFF2-40B4-BE49-F238E27FC236}">
                <a16:creationId xmlns:a16="http://schemas.microsoft.com/office/drawing/2014/main" id="{6E18238D-7C5D-BC83-0E17-8883D7C1EF36}"/>
              </a:ext>
            </a:extLst>
          </p:cNvPr>
          <p:cNvSpPr>
            <a:spLocks noGrp="1"/>
          </p:cNvSpPr>
          <p:nvPr>
            <p:ph type="ftr" sz="quarter" idx="11"/>
          </p:nvPr>
        </p:nvSpPr>
        <p:spPr/>
        <p:txBody>
          <a:bodyPr/>
          <a:lstStyle/>
          <a:p>
            <a:r>
              <a:rPr lang="en-US" dirty="0"/>
              <a:t>ETFSector.com | Analysis | Monthly Outlook | Materials Sector</a:t>
            </a:r>
          </a:p>
        </p:txBody>
      </p:sp>
      <p:sp>
        <p:nvSpPr>
          <p:cNvPr id="5" name="Content Placeholder 4">
            <a:extLst>
              <a:ext uri="{FF2B5EF4-FFF2-40B4-BE49-F238E27FC236}">
                <a16:creationId xmlns:a16="http://schemas.microsoft.com/office/drawing/2014/main" id="{72C5BD5C-43CA-8F6A-7CBD-4B571BD520E2}"/>
              </a:ext>
            </a:extLst>
          </p:cNvPr>
          <p:cNvSpPr>
            <a:spLocks noGrp="1"/>
          </p:cNvSpPr>
          <p:nvPr>
            <p:ph idx="1"/>
          </p:nvPr>
        </p:nvSpPr>
        <p:spPr>
          <a:xfrm>
            <a:off x="8697103" y="634486"/>
            <a:ext cx="3372348" cy="2005019"/>
          </a:xfrm>
        </p:spPr>
        <p:txBody>
          <a:bodyPr>
            <a:normAutofit fontScale="55000" lnSpcReduction="20000"/>
          </a:bodyPr>
          <a:lstStyle/>
          <a:p>
            <a:pPr marL="0" indent="0" algn="just">
              <a:buNone/>
            </a:pPr>
            <a:r>
              <a:rPr lang="en-US" dirty="0"/>
              <a:t>Fertilizers and commodities chemicals lead the sector as investors begin positioning for potential inflationary outcomes</a:t>
            </a:r>
          </a:p>
          <a:p>
            <a:pPr marL="0" indent="0" algn="just">
              <a:buNone/>
            </a:pPr>
            <a:r>
              <a:rPr lang="en-US" dirty="0"/>
              <a:t>Mining concerns have seen selling due to a mixture of near-term overbought conditions at the beginning of March and a back up in interest rates…Base metals have fared better than precious in the near-term.  </a:t>
            </a:r>
          </a:p>
          <a:p>
            <a:pPr marL="0" indent="0">
              <a:buNone/>
            </a:pPr>
            <a:endParaRPr lang="en-US" dirty="0"/>
          </a:p>
        </p:txBody>
      </p:sp>
      <p:sp>
        <p:nvSpPr>
          <p:cNvPr id="2" name="Content Placeholder 6">
            <a:extLst>
              <a:ext uri="{FF2B5EF4-FFF2-40B4-BE49-F238E27FC236}">
                <a16:creationId xmlns:a16="http://schemas.microsoft.com/office/drawing/2014/main" id="{E147D24E-C86C-BE80-2444-EEE1A1ED407E}"/>
              </a:ext>
            </a:extLst>
          </p:cNvPr>
          <p:cNvSpPr txBox="1">
            <a:spLocks/>
          </p:cNvSpPr>
          <p:nvPr/>
        </p:nvSpPr>
        <p:spPr>
          <a:xfrm>
            <a:off x="8697103" y="3327350"/>
            <a:ext cx="3526319" cy="3643459"/>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300" i="1" dirty="0"/>
              <a:t>Metrics: </a:t>
            </a:r>
          </a:p>
          <a:p>
            <a:pPr marL="0" indent="0">
              <a:buFont typeface="Arial" panose="020B0604020202020204" pitchFamily="34" charset="0"/>
              <a:buNone/>
            </a:pPr>
            <a:r>
              <a:rPr lang="en-US" sz="2000" i="1" dirty="0"/>
              <a:t>(Formulas are in the appendix at the end of the report)</a:t>
            </a:r>
          </a:p>
          <a:p>
            <a:pPr marL="0" indent="0">
              <a:buFont typeface="Arial" panose="020B0604020202020204" pitchFamily="34" charset="0"/>
              <a:buNone/>
            </a:pPr>
            <a:r>
              <a:rPr lang="en-US" sz="2000" u="sng" dirty="0"/>
              <a:t>Valuation Multiple Relative to Index</a:t>
            </a:r>
          </a:p>
          <a:p>
            <a:pPr marL="0" indent="0">
              <a:buFont typeface="Arial" panose="020B0604020202020204" pitchFamily="34" charset="0"/>
              <a:buNone/>
            </a:pPr>
            <a:r>
              <a:rPr lang="en-US" sz="2000" dirty="0"/>
              <a:t>Premium (or discount) to benchmark </a:t>
            </a:r>
            <a:r>
              <a:rPr lang="en-US" sz="2000" dirty="0" err="1"/>
              <a:t>valueation</a:t>
            </a:r>
            <a:endParaRPr lang="en-US" sz="2000" dirty="0"/>
          </a:p>
          <a:p>
            <a:pPr marL="0" indent="0">
              <a:buFont typeface="Arial" panose="020B0604020202020204" pitchFamily="34" charset="0"/>
              <a:buNone/>
            </a:pPr>
            <a:r>
              <a:rPr lang="en-US" sz="2000" u="sng" dirty="0"/>
              <a:t>Momentum</a:t>
            </a:r>
          </a:p>
          <a:p>
            <a:pPr marL="0" indent="0">
              <a:buFont typeface="Arial" panose="020B0604020202020204" pitchFamily="34" charset="0"/>
              <a:buNone/>
            </a:pPr>
            <a:r>
              <a:rPr lang="en-US" sz="2000" dirty="0"/>
              <a:t>Long higher scores, short lower scores</a:t>
            </a:r>
          </a:p>
          <a:p>
            <a:pPr marL="0" indent="0">
              <a:buFont typeface="Arial" panose="020B0604020202020204" pitchFamily="34" charset="0"/>
              <a:buNone/>
            </a:pPr>
            <a:r>
              <a:rPr lang="en-US" sz="2000" u="sng" dirty="0"/>
              <a:t>Dividend Yield Relative to Index</a:t>
            </a:r>
          </a:p>
          <a:p>
            <a:pPr marL="0" indent="0">
              <a:buFont typeface="Arial" panose="020B0604020202020204" pitchFamily="34" charset="0"/>
              <a:buNone/>
            </a:pPr>
            <a:r>
              <a:rPr lang="en-US" sz="2000" dirty="0"/>
              <a:t>Higher scores preferred when rates and equities are moving lower</a:t>
            </a:r>
          </a:p>
          <a:p>
            <a:pPr marL="0" indent="0">
              <a:buFont typeface="Arial" panose="020B0604020202020204" pitchFamily="34" charset="0"/>
              <a:buNone/>
            </a:pPr>
            <a:r>
              <a:rPr lang="en-US" sz="2000" u="sng" dirty="0"/>
              <a:t>Near-term Overbought/Oversold</a:t>
            </a:r>
          </a:p>
          <a:p>
            <a:pPr marL="0" indent="0">
              <a:buFont typeface="Arial" panose="020B0604020202020204" pitchFamily="34" charset="0"/>
              <a:buNone/>
            </a:pPr>
            <a:r>
              <a:rPr lang="en-US" sz="2000" dirty="0"/>
              <a:t>Price is &gt;10% away from the 50-day moving average Above/Below</a:t>
            </a:r>
          </a:p>
          <a:p>
            <a:pPr marL="0" indent="0">
              <a:buFont typeface="Arial" panose="020B0604020202020204" pitchFamily="34" charset="0"/>
              <a:buNone/>
            </a:pPr>
            <a:r>
              <a:rPr lang="en-US" sz="2000" u="sng" dirty="0">
                <a:solidFill>
                  <a:srgbClr val="00B050"/>
                </a:solidFill>
              </a:rPr>
              <a:t>GREEN</a:t>
            </a:r>
            <a:r>
              <a:rPr lang="en-US" sz="2000" u="sng" dirty="0"/>
              <a:t>|</a:t>
            </a:r>
            <a:r>
              <a:rPr lang="en-US" sz="2000" u="sng" dirty="0">
                <a:solidFill>
                  <a:srgbClr val="FF0000"/>
                </a:solidFill>
              </a:rPr>
              <a:t>RED</a:t>
            </a:r>
          </a:p>
          <a:p>
            <a:pPr marL="0" indent="0">
              <a:buFont typeface="Arial" panose="020B0604020202020204" pitchFamily="34" charset="0"/>
              <a:buNone/>
            </a:pPr>
            <a:r>
              <a:rPr lang="en-US" sz="2000" dirty="0"/>
              <a:t>Company scores </a:t>
            </a:r>
            <a:r>
              <a:rPr lang="en-US" sz="2000" dirty="0" err="1">
                <a:solidFill>
                  <a:srgbClr val="00B050"/>
                </a:solidFill>
              </a:rPr>
              <a:t>positively</a:t>
            </a:r>
            <a:r>
              <a:rPr lang="en-US" sz="2000" dirty="0" err="1"/>
              <a:t>|</a:t>
            </a:r>
            <a:r>
              <a:rPr lang="en-US" sz="2000" dirty="0" err="1">
                <a:solidFill>
                  <a:srgbClr val="FF0000"/>
                </a:solidFill>
              </a:rPr>
              <a:t>negatively</a:t>
            </a:r>
            <a:r>
              <a:rPr lang="en-US" sz="2000" dirty="0">
                <a:solidFill>
                  <a:srgbClr val="FF0000"/>
                </a:solidFill>
              </a:rPr>
              <a:t> </a:t>
            </a:r>
            <a:r>
              <a:rPr lang="en-US" sz="2000" dirty="0"/>
              <a:t>for Elev8 Sector Rotation Model </a:t>
            </a:r>
            <a:endParaRPr lang="en-US" sz="2400" dirty="0"/>
          </a:p>
        </p:txBody>
      </p:sp>
      <p:pic>
        <p:nvPicPr>
          <p:cNvPr id="7" name="Picture 6">
            <a:extLst>
              <a:ext uri="{FF2B5EF4-FFF2-40B4-BE49-F238E27FC236}">
                <a16:creationId xmlns:a16="http://schemas.microsoft.com/office/drawing/2014/main" id="{E4CF4425-5515-252D-D383-5697F78C9D62}"/>
              </a:ext>
            </a:extLst>
          </p:cNvPr>
          <p:cNvPicPr>
            <a:picLocks noChangeAspect="1"/>
          </p:cNvPicPr>
          <p:nvPr>
            <p:custDataLst>
              <p:tags r:id="rId1"/>
            </p:custDataLst>
          </p:nvPr>
        </p:nvPicPr>
        <p:blipFill>
          <a:blip r:embed="rId3"/>
          <a:stretch>
            <a:fillRect/>
          </a:stretch>
        </p:blipFill>
        <p:spPr>
          <a:xfrm>
            <a:off x="101391" y="519113"/>
            <a:ext cx="8524135" cy="4609068"/>
          </a:xfrm>
          <a:prstGeom prst="rect">
            <a:avLst/>
          </a:prstGeom>
        </p:spPr>
      </p:pic>
    </p:spTree>
    <p:extLst>
      <p:ext uri="{BB962C8B-B14F-4D97-AF65-F5344CB8AC3E}">
        <p14:creationId xmlns:p14="http://schemas.microsoft.com/office/powerpoint/2010/main" val="1805749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4808C-4579-7A4B-D4CB-6A574004DEE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5657A83-1B00-B9DC-F217-55BF35BEF17F}"/>
              </a:ext>
            </a:extLst>
          </p:cNvPr>
          <p:cNvSpPr>
            <a:spLocks noGrp="1"/>
          </p:cNvSpPr>
          <p:nvPr>
            <p:ph type="title"/>
          </p:nvPr>
        </p:nvSpPr>
        <p:spPr>
          <a:xfrm>
            <a:off x="75414" y="12880"/>
            <a:ext cx="10515600" cy="426727"/>
          </a:xfrm>
        </p:spPr>
        <p:txBody>
          <a:bodyPr>
            <a:noAutofit/>
          </a:bodyPr>
          <a:lstStyle/>
          <a:p>
            <a:r>
              <a:rPr lang="en-US" sz="2000" dirty="0"/>
              <a:t>Economic &amp; Policy Drivers: Materials Sector</a:t>
            </a:r>
          </a:p>
        </p:txBody>
      </p:sp>
      <p:sp>
        <p:nvSpPr>
          <p:cNvPr id="3" name="Date Placeholder 2">
            <a:extLst>
              <a:ext uri="{FF2B5EF4-FFF2-40B4-BE49-F238E27FC236}">
                <a16:creationId xmlns:a16="http://schemas.microsoft.com/office/drawing/2014/main" id="{A3FB7D1D-2755-097A-1043-ED8B55238FA9}"/>
              </a:ext>
            </a:extLst>
          </p:cNvPr>
          <p:cNvSpPr>
            <a:spLocks noGrp="1"/>
          </p:cNvSpPr>
          <p:nvPr>
            <p:ph type="dt" sz="half" idx="10"/>
          </p:nvPr>
        </p:nvSpPr>
        <p:spPr>
          <a:xfrm>
            <a:off x="4637198" y="6356350"/>
            <a:ext cx="2743200" cy="365125"/>
          </a:xfrm>
        </p:spPr>
        <p:txBody>
          <a:bodyPr/>
          <a:lstStyle/>
          <a:p>
            <a:fld id="{73302780-62C6-4202-8D67-828581D7F594}" type="datetime1">
              <a:rPr lang="en-US" smtClean="0"/>
              <a:t>3/30/2026</a:t>
            </a:fld>
            <a:endParaRPr lang="en-US" dirty="0"/>
          </a:p>
        </p:txBody>
      </p:sp>
      <p:sp>
        <p:nvSpPr>
          <p:cNvPr id="10" name="Footer Placeholder 9">
            <a:extLst>
              <a:ext uri="{FF2B5EF4-FFF2-40B4-BE49-F238E27FC236}">
                <a16:creationId xmlns:a16="http://schemas.microsoft.com/office/drawing/2014/main" id="{3C1E45FA-7172-D983-C780-D57F37A918EF}"/>
              </a:ext>
            </a:extLst>
          </p:cNvPr>
          <p:cNvSpPr>
            <a:spLocks noGrp="1"/>
          </p:cNvSpPr>
          <p:nvPr>
            <p:ph type="ftr" sz="quarter" idx="11"/>
          </p:nvPr>
        </p:nvSpPr>
        <p:spPr>
          <a:xfrm>
            <a:off x="6885489" y="6356350"/>
            <a:ext cx="4605783" cy="365125"/>
          </a:xfrm>
        </p:spPr>
        <p:txBody>
          <a:bodyPr/>
          <a:lstStyle/>
          <a:p>
            <a:r>
              <a:rPr lang="en-US" dirty="0"/>
              <a:t>ETFSector.com | Analysis | Monthly Outlook | Materials Sector</a:t>
            </a:r>
          </a:p>
        </p:txBody>
      </p:sp>
      <p:sp>
        <p:nvSpPr>
          <p:cNvPr id="2" name="Content Placeholder 15">
            <a:extLst>
              <a:ext uri="{FF2B5EF4-FFF2-40B4-BE49-F238E27FC236}">
                <a16:creationId xmlns:a16="http://schemas.microsoft.com/office/drawing/2014/main" id="{957EFA3F-4F04-4490-0D0A-2DA1AF23EE40}"/>
              </a:ext>
            </a:extLst>
          </p:cNvPr>
          <p:cNvSpPr>
            <a:spLocks noGrp="1"/>
          </p:cNvSpPr>
          <p:nvPr>
            <p:ph idx="1"/>
          </p:nvPr>
        </p:nvSpPr>
        <p:spPr>
          <a:xfrm>
            <a:off x="75414" y="383047"/>
            <a:ext cx="12000322" cy="5816500"/>
          </a:xfrm>
        </p:spPr>
        <p:txBody>
          <a:bodyPr numCol="2" spcCol="182880">
            <a:noAutofit/>
          </a:bodyPr>
          <a:lstStyle/>
          <a:p>
            <a:pPr marL="0" marR="0" indent="0">
              <a:lnSpc>
                <a:spcPct val="115000"/>
              </a:lnSpc>
              <a:spcBef>
                <a:spcPts val="200"/>
              </a:spcBef>
              <a:spcAft>
                <a:spcPts val="200"/>
              </a:spcAft>
              <a:buNone/>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Tariffs — A Double-Edged Dynamic Unique to Materials</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100" kern="100" dirty="0" err="1">
                <a:effectLst/>
                <a:latin typeface="Aptos" panose="020B0004020202020204" pitchFamily="34" charset="0"/>
                <a:ea typeface="Aptos" panose="020B0004020202020204" pitchFamily="34" charset="0"/>
                <a:cs typeface="Times New Roman" panose="02020603050405020304" pitchFamily="18" charset="0"/>
              </a:rPr>
              <a:t>Materials</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is the only S&amp;P 500 sector for which tariff policy is simultaneously a headwind and a tailwind — a duality that makes it one of the more analytically complex sector stories in the current environment. On the headwind side, tariffs reduce global trade volumes, suppress industrial production in tariff-affected economies, and compress demand for base metals (copper, steel, aluminum) whose pricing is tightly linked to manufacturing activity and infrastructure investment globally. China — the world's largest consumer of industrial metals — faces demand compression from its own export-sector stress under U.S. tariffs, which reduces commodity import demand and weighs on global pricing.</a:t>
            </a:r>
          </a:p>
          <a:p>
            <a:pPr marL="0" marR="0" indent="0">
              <a:lnSpc>
                <a:spcPct val="115000"/>
              </a:lnSpc>
              <a:spcBef>
                <a:spcPts val="200"/>
              </a:spcBef>
              <a:spcAft>
                <a:spcPts val="200"/>
              </a:spcAft>
              <a:buNone/>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On the tailwind side, tariffs on imported steel and aluminum directly protect domestic producers from foreign competition — raising domestic metal prices and improving the profitability of U.S.-based steelmakers and aluminum producers. The Section 232 steel and aluminum tariffs have been a feature of U.S. trade policy since 2018 and their extension and expansion under the current administration benefits Nucor, Steel Dynamics, and Alcoa specifically. Additionally, tariff-driven reshoring investment creates demand for industrial materials — chemicals, specialty metals, construction aggregates — used in domestic manufacturing facility construction.</a:t>
            </a:r>
          </a:p>
          <a:p>
            <a:pPr marL="0" marR="0" indent="0">
              <a:lnSpc>
                <a:spcPct val="115000"/>
              </a:lnSpc>
              <a:spcBef>
                <a:spcPts val="200"/>
              </a:spcBef>
              <a:spcAft>
                <a:spcPts val="200"/>
              </a:spcAft>
              <a:buNone/>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Gold and Precious Metals — The Sector's Unexpected Hero</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Gold's ascent to record levels above </a:t>
            </a:r>
            <a:r>
              <a:rPr lang="en-US" sz="1100" b="1" kern="100" dirty="0">
                <a:effectLst/>
                <a:latin typeface="Aptos" panose="020B0004020202020204" pitchFamily="34" charset="0"/>
                <a:ea typeface="Aptos" panose="020B0004020202020204" pitchFamily="34" charset="0"/>
                <a:cs typeface="Times New Roman" panose="02020603050405020304" pitchFamily="18" charset="0"/>
              </a:rPr>
              <a:t>$3,100 per ounce</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by late March is the most important single driver of XLB's relative outperformance in Q1 2026. The gold rally has been driven by a convergence of factors that are unusually broad and mutually reinforcing:</a:t>
            </a:r>
          </a:p>
          <a:p>
            <a:pPr marL="0" marR="0" lvl="0" indent="0">
              <a:lnSpc>
                <a:spcPct val="115000"/>
              </a:lnSpc>
              <a:spcBef>
                <a:spcPts val="200"/>
              </a:spcBef>
              <a:spcAft>
                <a:spcPts val="200"/>
              </a:spcAft>
              <a:buSzPts val="1000"/>
              <a:buNone/>
              <a:tabLst>
                <a:tab pos="457200" algn="l"/>
              </a:tabLst>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Central bank buying</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has been running at record annual pace, with emerging market central banks diversifying away from dollar-denominated reserves — a structural bid that provides a floor under gold demand independent of investor sentiment</a:t>
            </a:r>
          </a:p>
          <a:p>
            <a:pPr marL="0" marR="0" lvl="0" indent="0">
              <a:lnSpc>
                <a:spcPct val="115000"/>
              </a:lnSpc>
              <a:spcBef>
                <a:spcPts val="200"/>
              </a:spcBef>
              <a:spcAft>
                <a:spcPts val="200"/>
              </a:spcAft>
              <a:buSzPts val="1000"/>
              <a:buNone/>
              <a:tabLst>
                <a:tab pos="457200" algn="l"/>
              </a:tabLst>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Dollar uncertainty</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from tariff-driven trade war dynamics has reduced confidence in the dollar's reserve currency stability, historically one of gold's most reliable catalysts</a:t>
            </a:r>
          </a:p>
          <a:p>
            <a:pPr marL="0" marR="0" lvl="0" indent="0">
              <a:lnSpc>
                <a:spcPct val="115000"/>
              </a:lnSpc>
              <a:spcBef>
                <a:spcPts val="200"/>
              </a:spcBef>
              <a:spcAft>
                <a:spcPts val="200"/>
              </a:spcAft>
              <a:buSzPts val="1000"/>
              <a:buNone/>
              <a:tabLst>
                <a:tab pos="457200" algn="l"/>
              </a:tabLst>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Equity market stress</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has channeled safe-haven capital into gold as an alternative to both Treasuries (whose real yields remain suppressed) and equities (under obvious pressure)</a:t>
            </a:r>
          </a:p>
          <a:p>
            <a:pPr marL="0" marR="0" lvl="0" indent="0">
              <a:lnSpc>
                <a:spcPct val="115000"/>
              </a:lnSpc>
              <a:spcBef>
                <a:spcPts val="200"/>
              </a:spcBef>
              <a:spcAft>
                <a:spcPts val="200"/>
              </a:spcAft>
              <a:buSzPts val="1000"/>
              <a:buNone/>
              <a:tabLst>
                <a:tab pos="457200" algn="l"/>
              </a:tabLst>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Geopolitical risk</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from Iran tensions has accelerated haven positioning in gold alongside the utility sector rotation</a:t>
            </a:r>
          </a:p>
          <a:p>
            <a:pPr marL="0" marR="0" indent="0">
              <a:lnSpc>
                <a:spcPct val="115000"/>
              </a:lnSpc>
              <a:spcBef>
                <a:spcPts val="200"/>
              </a:spcBef>
              <a:spcAft>
                <a:spcPts val="200"/>
              </a:spcAft>
              <a:buNone/>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The gold miners within XLB — Newmont, Barrick (as an ADR constituent), and the broader </a:t>
            </a:r>
            <a:r>
              <a:rPr lang="en-US" sz="1100" kern="100" dirty="0" err="1">
                <a:effectLst/>
                <a:latin typeface="Aptos" panose="020B0004020202020204" pitchFamily="34" charset="0"/>
                <a:ea typeface="Aptos" panose="020B0004020202020204" pitchFamily="34" charset="0"/>
                <a:cs typeface="Times New Roman" panose="02020603050405020304" pitchFamily="18" charset="0"/>
              </a:rPr>
              <a:t>VanEck</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Gold Miners index constituents — have significant operating leverage to the gold price. A $100/oz increase in gold translates into a disproportionately larger percentage increase in miner free cash flow, as production costs are largely fixed in the near term. At gold above $3,000, the free cash flow generation of the major gold miners is exceptional by historical standards and provides a valuation support that gold prices alone do not capture.</a:t>
            </a:r>
          </a:p>
          <a:p>
            <a:pPr marL="0" marR="0" indent="0">
              <a:lnSpc>
                <a:spcPct val="115000"/>
              </a:lnSpc>
              <a:spcBef>
                <a:spcPts val="200"/>
              </a:spcBef>
              <a:spcAft>
                <a:spcPts val="200"/>
              </a:spcAft>
              <a:buNone/>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China Demand and Global Growth Expectations</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Base metals — copper, aluminum, zinc, nickel — are priced globally and are among the most sensitive commodity categories to Chinese economic activity and global manufacturing growth expectations. The tariff-driven growth slowdown has introduced meaningful uncertainty into the base metals demand outlook in a way that precious metals are insulated from. Copper — often described as "Dr. Copper" for its predictive relationship to economic activity — has been range-bound and volatile, pulled between the structural demand growth from electrification and grid investment on one hand and the cyclical demand suppression from tariff-driven slowdown on the other. This tension is unresolved and is the primary source of uncertainty for industrial metals-heavy materials names.</a:t>
            </a:r>
          </a:p>
          <a:p>
            <a:pPr marL="0" marR="0" indent="0">
              <a:lnSpc>
                <a:spcPct val="115000"/>
              </a:lnSpc>
              <a:spcBef>
                <a:spcPts val="200"/>
              </a:spcBef>
              <a:spcAft>
                <a:spcPts val="200"/>
              </a:spcAft>
              <a:buNone/>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Energy Costs — Critical for Chemical Producers</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The March 26 drop in WTI crude to near $90.32 was a specific and immediate catalyst for chemical company shares within XLB. Natural gas and crude oil derivatives are the primary feedstocks and energy inputs for petrochemical production — the raw materials used to manufacture plastics, fertilizers, adhesives, coatings, and specialty chemicals. Lower energy costs translate directly into improved production margins for chemical companies, and the market's rapid response to the energy cost relief on March 26 confirmed how sensitive the chemical subsector's earnings model is to energy price movements.</a:t>
            </a:r>
          </a:p>
          <a:p>
            <a:pPr marL="0" marR="0" indent="0">
              <a:lnSpc>
                <a:spcPct val="115000"/>
              </a:lnSpc>
              <a:spcBef>
                <a:spcPts val="200"/>
              </a:spcBef>
              <a:spcAft>
                <a:spcPts val="200"/>
              </a:spcAft>
              <a:buNone/>
            </a:pPr>
            <a:r>
              <a:rPr lang="en-US" sz="1100" b="1" kern="100" dirty="0">
                <a:effectLst/>
                <a:latin typeface="Aptos" panose="020B0004020202020204" pitchFamily="34" charset="0"/>
                <a:ea typeface="Aptos" panose="020B0004020202020204" pitchFamily="34" charset="0"/>
                <a:cs typeface="Times New Roman" panose="02020603050405020304" pitchFamily="18" charset="0"/>
              </a:rPr>
              <a:t>Dollar Dynamics</a:t>
            </a:r>
            <a:r>
              <a:rPr lang="en-US" sz="1100" kern="100" dirty="0">
                <a:effectLst/>
                <a:latin typeface="Aptos" panose="020B0004020202020204" pitchFamily="34" charset="0"/>
                <a:ea typeface="Aptos" panose="020B0004020202020204" pitchFamily="34" charset="0"/>
                <a:cs typeface="Times New Roman" panose="02020603050405020304" pitchFamily="18" charset="0"/>
              </a:rPr>
              <a:t> The U.S. dollar's trajectory matters significantly for Materials — most globally traded commodities are priced in dollars, meaning a weaker dollar raises commodity prices in dollar terms and vice versa. The dollar has been volatile in Q1 2026 under the competing forces of risk-off safe-haven demand (dollar positive) and tariff-driven trade war uncertainty undermining reserve currency confidence (dollar negative). On balance, any sustained dollar weakening from current levels would be a tailwind for commodity prices and therefore for the Materials sector broadly, adding a currency dimension to the gold and base metals outlook.</a:t>
            </a:r>
          </a:p>
          <a:p>
            <a:pPr marL="0" marR="0" indent="0" algn="just">
              <a:lnSpc>
                <a:spcPct val="115000"/>
              </a:lnSpc>
              <a:spcBef>
                <a:spcPts val="200"/>
              </a:spcBef>
              <a:spcAft>
                <a:spcPts val="2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45107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16CB5-A29C-6C02-6439-2B48FABC5EE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BE22BD5-5940-913D-2EF3-BBFEFED96411}"/>
              </a:ext>
            </a:extLst>
          </p:cNvPr>
          <p:cNvSpPr>
            <a:spLocks noGrp="1"/>
          </p:cNvSpPr>
          <p:nvPr>
            <p:ph type="title"/>
          </p:nvPr>
        </p:nvSpPr>
        <p:spPr>
          <a:xfrm>
            <a:off x="75414" y="12880"/>
            <a:ext cx="10515600" cy="426727"/>
          </a:xfrm>
        </p:spPr>
        <p:txBody>
          <a:bodyPr>
            <a:noAutofit/>
          </a:bodyPr>
          <a:lstStyle/>
          <a:p>
            <a:r>
              <a:rPr lang="en-US" sz="2000" dirty="0"/>
              <a:t>Economic &amp; Policy Drivers: Materials Sector</a:t>
            </a:r>
          </a:p>
        </p:txBody>
      </p:sp>
      <p:sp>
        <p:nvSpPr>
          <p:cNvPr id="3" name="Date Placeholder 2">
            <a:extLst>
              <a:ext uri="{FF2B5EF4-FFF2-40B4-BE49-F238E27FC236}">
                <a16:creationId xmlns:a16="http://schemas.microsoft.com/office/drawing/2014/main" id="{979748E6-FE5D-F8EB-FEDC-1C982502FA58}"/>
              </a:ext>
            </a:extLst>
          </p:cNvPr>
          <p:cNvSpPr>
            <a:spLocks noGrp="1"/>
          </p:cNvSpPr>
          <p:nvPr>
            <p:ph type="dt" sz="half" idx="10"/>
          </p:nvPr>
        </p:nvSpPr>
        <p:spPr>
          <a:xfrm>
            <a:off x="4637198" y="6356350"/>
            <a:ext cx="2743200" cy="365125"/>
          </a:xfrm>
        </p:spPr>
        <p:txBody>
          <a:bodyPr/>
          <a:lstStyle/>
          <a:p>
            <a:fld id="{73302780-62C6-4202-8D67-828581D7F594}" type="datetime1">
              <a:rPr lang="en-US" smtClean="0"/>
              <a:t>3/30/2026</a:t>
            </a:fld>
            <a:endParaRPr lang="en-US" dirty="0"/>
          </a:p>
        </p:txBody>
      </p:sp>
      <p:sp>
        <p:nvSpPr>
          <p:cNvPr id="10" name="Footer Placeholder 9">
            <a:extLst>
              <a:ext uri="{FF2B5EF4-FFF2-40B4-BE49-F238E27FC236}">
                <a16:creationId xmlns:a16="http://schemas.microsoft.com/office/drawing/2014/main" id="{0D60D559-D986-9ADE-0BD7-AA23C6B1138D}"/>
              </a:ext>
            </a:extLst>
          </p:cNvPr>
          <p:cNvSpPr>
            <a:spLocks noGrp="1"/>
          </p:cNvSpPr>
          <p:nvPr>
            <p:ph type="ftr" sz="quarter" idx="11"/>
          </p:nvPr>
        </p:nvSpPr>
        <p:spPr>
          <a:xfrm>
            <a:off x="6885489" y="6356350"/>
            <a:ext cx="4605783" cy="365125"/>
          </a:xfrm>
        </p:spPr>
        <p:txBody>
          <a:bodyPr/>
          <a:lstStyle/>
          <a:p>
            <a:r>
              <a:rPr lang="en-US" dirty="0"/>
              <a:t>ETFSector.com | Analysis | Monthly Outlook | Materials Sector</a:t>
            </a:r>
          </a:p>
        </p:txBody>
      </p:sp>
      <p:sp>
        <p:nvSpPr>
          <p:cNvPr id="2" name="Content Placeholder 15">
            <a:extLst>
              <a:ext uri="{FF2B5EF4-FFF2-40B4-BE49-F238E27FC236}">
                <a16:creationId xmlns:a16="http://schemas.microsoft.com/office/drawing/2014/main" id="{67A4C07D-57FA-43AB-D857-3E7BA8AF7663}"/>
              </a:ext>
            </a:extLst>
          </p:cNvPr>
          <p:cNvSpPr>
            <a:spLocks noGrp="1"/>
          </p:cNvSpPr>
          <p:nvPr>
            <p:ph idx="1"/>
          </p:nvPr>
        </p:nvSpPr>
        <p:spPr>
          <a:xfrm>
            <a:off x="75414" y="383047"/>
            <a:ext cx="12000322" cy="5816500"/>
          </a:xfrm>
        </p:spPr>
        <p:txBody>
          <a:bodyPr numCol="2" spcCol="182880">
            <a:noAutofit/>
          </a:bodyPr>
          <a:lstStyle/>
          <a:p>
            <a:pPr marL="0" marR="0" indent="0">
              <a:lnSpc>
                <a:spcPct val="115000"/>
              </a:lnSpc>
              <a:spcBef>
                <a:spcPts val="200"/>
              </a:spcBef>
              <a:spcAft>
                <a:spcPts val="200"/>
              </a:spcAft>
              <a:buNone/>
            </a:pPr>
            <a:r>
              <a:rPr lang="en-US" sz="1000" b="1" kern="100" dirty="0">
                <a:effectLst/>
                <a:latin typeface="Aptos" panose="020B0004020202020204" pitchFamily="34" charset="0"/>
                <a:ea typeface="Aptos" panose="020B0004020202020204" pitchFamily="34" charset="0"/>
                <a:cs typeface="Times New Roman" panose="02020603050405020304" pitchFamily="18" charset="0"/>
              </a:rPr>
              <a:t>Sector-Specific Drivers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200"/>
              </a:spcBef>
              <a:spcAft>
                <a:spcPts val="200"/>
              </a:spcAft>
              <a:buNone/>
            </a:pPr>
            <a:r>
              <a:rPr lang="en-US" sz="1000" b="1" kern="100" dirty="0">
                <a:effectLst/>
                <a:latin typeface="Aptos" panose="020B0004020202020204" pitchFamily="34" charset="0"/>
                <a:ea typeface="Aptos" panose="020B0004020202020204" pitchFamily="34" charset="0"/>
                <a:cs typeface="Times New Roman" panose="02020603050405020304" pitchFamily="18" charset="0"/>
              </a:rPr>
              <a:t>Gold and Silver Mining</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Newmont Corporation — XLB's largest or second-largest constituent depending on rebalancing timing — is the most direct equity expression of gold's record-breaking run within the sector. At gold above $3,100, Newmont's all-in sustaining cost (AISC) of approximately $1,400–$1,500/oz generates free cash flow margins that are exceptional by any historical comparison. The major gold miners have used the current price environment to repair balance sheets, fund organic growth projects, and initiate or accelerate shareholder return programs — a maturation of capital allocation discipline that is incrementally improving the quality of the investment case relative to prior gold bull markets where capital destruction through overpriced M&amp;A was the norm.</a:t>
            </a:r>
          </a:p>
          <a:p>
            <a:pPr marL="0" marR="0" indent="0">
              <a:lnSpc>
                <a:spcPct val="115000"/>
              </a:lnSpc>
              <a:spcBef>
                <a:spcPts val="200"/>
              </a:spcBef>
              <a:spcAft>
                <a:spcPts val="2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Silver miners and royalty companies (Royal Gold, Wheaton Precious Metals) have also benefited from precious metals strength, with silver's industrial demand component — including solar panel and electronics manufacturing — adding a technological dimension to its safe-haven characteristics.</a:t>
            </a:r>
          </a:p>
          <a:p>
            <a:pPr marL="0" marR="0" indent="0">
              <a:lnSpc>
                <a:spcPct val="115000"/>
              </a:lnSpc>
              <a:spcBef>
                <a:spcPts val="200"/>
              </a:spcBef>
              <a:spcAft>
                <a:spcPts val="200"/>
              </a:spcAft>
              <a:buNone/>
            </a:pPr>
            <a:r>
              <a:rPr lang="en-US" sz="1000" b="1" kern="100" dirty="0">
                <a:effectLst/>
                <a:latin typeface="Aptos" panose="020B0004020202020204" pitchFamily="34" charset="0"/>
                <a:ea typeface="Aptos" panose="020B0004020202020204" pitchFamily="34" charset="0"/>
                <a:cs typeface="Times New Roman" panose="02020603050405020304" pitchFamily="18" charset="0"/>
              </a:rPr>
              <a:t>Specialty Chemicals</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The specialty chemicals subsector — Linde, Air Products, Sherwin-Williams, PPG Industries, Dow, LyondellBasell — is the most economically diverse component of XLB, with end markets spanning construction, automotive, agriculture, electronics, and healthcare. Linde and Air Products occupy a particularly defensible competitive position as industrial gas suppliers — their on-site production and long-term supply agreements create near-utility-like earnings stability that is unusual for a cyclical sector. Sherwin-Williams and PPG are more sensitive to construction and automotive activity cycles and have faced pressure from housing market softness, though infrastructure and commercial painting demand provides a partial offset.</a:t>
            </a:r>
          </a:p>
          <a:p>
            <a:pPr marL="0" marR="0" indent="0">
              <a:lnSpc>
                <a:spcPct val="115000"/>
              </a:lnSpc>
              <a:spcBef>
                <a:spcPts val="200"/>
              </a:spcBef>
              <a:spcAft>
                <a:spcPts val="2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Dow and LyondellBasell — the petrochemical-focused names — are most directly exposed to the energy cost dynamic discussed above, and their earnings sensitivity to feedstock prices makes them among the sector's highest-beta names in either direction on energy price moves.</a:t>
            </a:r>
          </a:p>
          <a:p>
            <a:pPr marL="0" marR="0" indent="0">
              <a:lnSpc>
                <a:spcPct val="115000"/>
              </a:lnSpc>
              <a:spcBef>
                <a:spcPts val="200"/>
              </a:spcBef>
              <a:spcAft>
                <a:spcPts val="200"/>
              </a:spcAft>
              <a:buNone/>
            </a:pPr>
            <a:r>
              <a:rPr lang="en-US" sz="1000" b="1" kern="100" dirty="0">
                <a:effectLst/>
                <a:latin typeface="Aptos" panose="020B0004020202020204" pitchFamily="34" charset="0"/>
                <a:ea typeface="Aptos" panose="020B0004020202020204" pitchFamily="34" charset="0"/>
                <a:cs typeface="Times New Roman" panose="02020603050405020304" pitchFamily="18" charset="0"/>
              </a:rPr>
              <a:t>Steel and Aluminum — Domestic Tariff Beneficiaries</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Nucor, Steel Dynamics, and Reliance Steel are the domestic steel names that benefit most directly from the Section 232 tariff protection on imported steel. Their competitive position versus foreign producers improves with each tariff escalation, as the price premium for domestic steel widens. However, this benefit is partially offset by two dynamics: tariff-driven slowdowns in their end markets (automotive, construction, industrial equipment) reduce demand even as prices improve, and higher steel prices raise input costs for the industrial customers who purchase their products — creating a political and economic tension that limits the durability of the tariff protection at extreme price levels.</a:t>
            </a:r>
          </a:p>
          <a:p>
            <a:pPr marL="0" marR="0" indent="0">
              <a:lnSpc>
                <a:spcPct val="115000"/>
              </a:lnSpc>
              <a:spcBef>
                <a:spcPts val="200"/>
              </a:spcBef>
              <a:spcAft>
                <a:spcPts val="200"/>
              </a:spcAft>
              <a:buNone/>
            </a:pPr>
            <a:r>
              <a:rPr lang="en-US" sz="1000" b="1" kern="100" dirty="0">
                <a:effectLst/>
                <a:latin typeface="Aptos" panose="020B0004020202020204" pitchFamily="34" charset="0"/>
                <a:ea typeface="Aptos" panose="020B0004020202020204" pitchFamily="34" charset="0"/>
                <a:cs typeface="Times New Roman" panose="02020603050405020304" pitchFamily="18" charset="0"/>
              </a:rPr>
              <a:t>Construction Materials and Aggregates</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Martin Marietta Materials and Vulcan Materials — the major aggregates producers — occupy one of the sector's most defensible competitive positions. Aggregates (crushed stone, sand, gravel) are heavy, low-value-per-ton commodities that are uneconomical to transport long distances — giving local producers a natural geographic moat that tariffs, Chinese competition, and global trade disruption cannot penetrate. Demand is driven by infrastructure construction, residential building, and commercial development — making these names primary beneficiaries of the federal infrastructure spending deployment cycle and relatively insulated from the tariff dynamics affecting other materials subsectors.</a:t>
            </a:r>
          </a:p>
          <a:p>
            <a:pPr marL="0" marR="0" indent="0">
              <a:lnSpc>
                <a:spcPct val="115000"/>
              </a:lnSpc>
              <a:spcBef>
                <a:spcPts val="200"/>
              </a:spcBef>
              <a:spcAft>
                <a:spcPts val="200"/>
              </a:spcAft>
              <a:buNone/>
            </a:pPr>
            <a:r>
              <a:rPr lang="en-US" sz="1000" b="1" kern="100" dirty="0">
                <a:effectLst/>
                <a:latin typeface="Aptos" panose="020B0004020202020204" pitchFamily="34" charset="0"/>
                <a:ea typeface="Aptos" panose="020B0004020202020204" pitchFamily="34" charset="0"/>
                <a:cs typeface="Times New Roman" panose="02020603050405020304" pitchFamily="18" charset="0"/>
              </a:rPr>
              <a:t>Agricultural Chemicals and Fertilizers</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Fertilizer and agricultural chemical companies — Mosaic, CF Industries, FMC Corporation — are navigating a complex market defined by global agricultural commodity prices, natural gas costs (the primary feedstock for nitrogen fertilizer), and tariff policy affecting agricultural export volumes. U.S. agricultural tariffs — particularly retaliatory tariffs from China on soybeans and grains — reduce farm income and suppress fertilizer application rates, creating a demand headwind for this subsector. Conversely, any agricultural trade resolution would be a rapid positive catalyst given fertilizer demand's direct link to planting activity.</a:t>
            </a:r>
          </a:p>
          <a:p>
            <a:pPr marL="0" marR="0" indent="0" algn="just">
              <a:lnSpc>
                <a:spcPct val="115000"/>
              </a:lnSpc>
              <a:spcBef>
                <a:spcPts val="200"/>
              </a:spcBef>
              <a:spcAft>
                <a:spcPts val="2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44909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79CAF-7B2E-E574-5542-51CD88446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14DDA-15E4-96C6-A21D-68607A1BBF80}"/>
              </a:ext>
            </a:extLst>
          </p:cNvPr>
          <p:cNvSpPr>
            <a:spLocks noGrp="1"/>
          </p:cNvSpPr>
          <p:nvPr>
            <p:ph type="title"/>
          </p:nvPr>
        </p:nvSpPr>
        <p:spPr>
          <a:xfrm>
            <a:off x="452487" y="70417"/>
            <a:ext cx="10515600" cy="511568"/>
          </a:xfrm>
        </p:spPr>
        <p:txBody>
          <a:bodyPr>
            <a:normAutofit/>
          </a:bodyPr>
          <a:lstStyle/>
          <a:p>
            <a:r>
              <a:rPr lang="en-US" sz="2400" dirty="0"/>
              <a:t>Appendix: Metric Interpretation/Descriptions</a:t>
            </a:r>
          </a:p>
        </p:txBody>
      </p:sp>
      <p:sp>
        <p:nvSpPr>
          <p:cNvPr id="5" name="TextBox 4">
            <a:extLst>
              <a:ext uri="{FF2B5EF4-FFF2-40B4-BE49-F238E27FC236}">
                <a16:creationId xmlns:a16="http://schemas.microsoft.com/office/drawing/2014/main" id="{DB2914DF-4E60-FBF2-1844-26410245F0AD}"/>
              </a:ext>
            </a:extLst>
          </p:cNvPr>
          <p:cNvSpPr txBox="1"/>
          <p:nvPr/>
        </p:nvSpPr>
        <p:spPr>
          <a:xfrm>
            <a:off x="-3193328" y="1232677"/>
            <a:ext cx="6094428" cy="269048"/>
          </a:xfrm>
          <a:prstGeom prst="rect">
            <a:avLst/>
          </a:prstGeom>
          <a:noFill/>
        </p:spPr>
        <p:txBody>
          <a:bodyPr wrap="square">
            <a:spAutoFit/>
          </a:bodyPr>
          <a:lstStyle/>
          <a:p>
            <a:pPr marL="0" marR="0">
              <a:lnSpc>
                <a:spcPct val="115000"/>
              </a:lnSpc>
              <a:spcAft>
                <a:spcPts val="800"/>
              </a:spcAft>
            </a:pPr>
            <a:endParaRPr lang="en-US" sz="105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4219B54-84EE-40D8-F3FF-6D4871323727}"/>
              </a:ext>
            </a:extLst>
          </p:cNvPr>
          <p:cNvSpPr txBox="1"/>
          <p:nvPr/>
        </p:nvSpPr>
        <p:spPr>
          <a:xfrm>
            <a:off x="452487" y="1488229"/>
            <a:ext cx="6094428" cy="1133067"/>
          </a:xfrm>
          <a:prstGeom prst="rect">
            <a:avLst/>
          </a:prstGeom>
          <a:noFill/>
        </p:spPr>
        <p:txBody>
          <a:bodyPr wrap="square">
            <a:spAutoFit/>
          </a:bodyPr>
          <a:lstStyle/>
          <a:p>
            <a:pPr marL="0" marR="0">
              <a:lnSpc>
                <a:spcPct val="115000"/>
              </a:lnSpc>
              <a:spcAft>
                <a:spcPts val="800"/>
              </a:spcAft>
            </a:pPr>
            <a:r>
              <a:rPr lang="en-US" sz="1600" i="1" u="sng" kern="100" dirty="0">
                <a:effectLst/>
                <a:latin typeface="Aptos" panose="020B0004020202020204" pitchFamily="34" charset="0"/>
                <a:ea typeface="Aptos" panose="020B0004020202020204" pitchFamily="34" charset="0"/>
                <a:cs typeface="Times New Roman" panose="02020603050405020304" pitchFamily="18" charset="0"/>
              </a:rPr>
              <a:t>Valuation Multiple Relative to Index</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(Company Price/NTM EPS)/ (Index Price/NTM EPS)</a:t>
            </a:r>
          </a:p>
          <a:p>
            <a:pPr marL="0" marR="0">
              <a:lnSpc>
                <a:spcPct val="115000"/>
              </a:lnSpc>
              <a:spcAft>
                <a:spcPts val="800"/>
              </a:spcAft>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C9468064-B753-F17E-8E05-DA3F28B44F7F}"/>
              </a:ext>
            </a:extLst>
          </p:cNvPr>
          <p:cNvSpPr txBox="1"/>
          <p:nvPr/>
        </p:nvSpPr>
        <p:spPr>
          <a:xfrm>
            <a:off x="6546915" y="1496849"/>
            <a:ext cx="7692272" cy="2676054"/>
          </a:xfrm>
          <a:prstGeom prst="rect">
            <a:avLst/>
          </a:prstGeom>
          <a:noFill/>
        </p:spPr>
        <p:txBody>
          <a:bodyPr wrap="square">
            <a:spAutoFit/>
          </a:bodyPr>
          <a:lstStyle/>
          <a:p>
            <a:pPr marL="0" marR="0">
              <a:lnSpc>
                <a:spcPct val="115000"/>
              </a:lnSpc>
              <a:spcAft>
                <a:spcPts val="800"/>
              </a:spcAft>
            </a:pPr>
            <a:r>
              <a:rPr lang="en-US" sz="1600" i="1" kern="100" dirty="0">
                <a:effectLst/>
                <a:latin typeface="Aptos" panose="020B0004020202020204" pitchFamily="34" charset="0"/>
                <a:ea typeface="Aptos" panose="020B0004020202020204" pitchFamily="34" charset="0"/>
                <a:cs typeface="Times New Roman" panose="02020603050405020304" pitchFamily="18" charset="0"/>
              </a:rPr>
              <a:t> </a:t>
            </a:r>
            <a:r>
              <a:rPr lang="en-US" sz="1600" i="1" u="sng" kern="100" dirty="0">
                <a:effectLst/>
                <a:latin typeface="Aptos" panose="020B0004020202020204" pitchFamily="34" charset="0"/>
                <a:ea typeface="Aptos" panose="020B0004020202020204" pitchFamily="34" charset="0"/>
                <a:cs typeface="Times New Roman" panose="02020603050405020304" pitchFamily="18" charset="0"/>
              </a:rPr>
              <a:t>Momentum (simple mean)</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b="1" kern="100" dirty="0">
                <a:effectLst/>
                <a:latin typeface="Aptos" panose="020B0004020202020204" pitchFamily="34" charset="0"/>
                <a:ea typeface="Aptos" panose="020B0004020202020204" pitchFamily="34" charset="0"/>
                <a:cs typeface="Times New Roman" panose="02020603050405020304" pitchFamily="18" charset="0"/>
              </a:rPr>
              <a:t>1-Month Excess Total Return (vs. S&amp;P 500) * 0.2</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i="1" kern="100" dirty="0">
                <a:effectLst/>
                <a:latin typeface="Aptos" panose="020B0004020202020204" pitchFamily="34" charset="0"/>
                <a:ea typeface="Aptos" panose="020B0004020202020204" pitchFamily="34" charset="0"/>
                <a:cs typeface="Times New Roman" panose="02020603050405020304" pitchFamily="18" charset="0"/>
              </a:rPr>
              <a:t>Plus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b="1" kern="100" dirty="0">
                <a:effectLst/>
                <a:latin typeface="Aptos" panose="020B0004020202020204" pitchFamily="34" charset="0"/>
                <a:ea typeface="Aptos" panose="020B0004020202020204" pitchFamily="34" charset="0"/>
                <a:cs typeface="Times New Roman" panose="02020603050405020304" pitchFamily="18" charset="0"/>
              </a:rPr>
              <a:t>3-Month Excess Total Return (vs. S&amp;P 500) * 0.5</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i="1" kern="100" dirty="0">
                <a:effectLst/>
                <a:latin typeface="Aptos" panose="020B0004020202020204" pitchFamily="34" charset="0"/>
                <a:ea typeface="Aptos" panose="020B0004020202020204" pitchFamily="34" charset="0"/>
                <a:cs typeface="Times New Roman" panose="02020603050405020304" pitchFamily="18" charset="0"/>
              </a:rPr>
              <a:t>Plus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b="1" kern="100" dirty="0">
                <a:effectLst/>
                <a:latin typeface="Aptos" panose="020B0004020202020204" pitchFamily="34" charset="0"/>
                <a:ea typeface="Aptos" panose="020B0004020202020204" pitchFamily="34" charset="0"/>
                <a:cs typeface="Times New Roman" panose="02020603050405020304" pitchFamily="18" charset="0"/>
              </a:rPr>
              <a:t>6-Month Excess Total Return (vs. S&amp;P 500) * 0.3</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endParaRPr lang="en-US" sz="1600" dirty="0"/>
          </a:p>
        </p:txBody>
      </p:sp>
      <p:sp>
        <p:nvSpPr>
          <p:cNvPr id="11" name="TextBox 10">
            <a:extLst>
              <a:ext uri="{FF2B5EF4-FFF2-40B4-BE49-F238E27FC236}">
                <a16:creationId xmlns:a16="http://schemas.microsoft.com/office/drawing/2014/main" id="{C1666640-4DEB-C267-7861-A1D6EEB735E9}"/>
              </a:ext>
            </a:extLst>
          </p:cNvPr>
          <p:cNvSpPr txBox="1"/>
          <p:nvPr/>
        </p:nvSpPr>
        <p:spPr>
          <a:xfrm>
            <a:off x="6546915" y="544116"/>
            <a:ext cx="5349712" cy="553998"/>
          </a:xfrm>
          <a:prstGeom prst="rect">
            <a:avLst/>
          </a:prstGeom>
          <a:noFill/>
        </p:spPr>
        <p:txBody>
          <a:bodyPr wrap="square">
            <a:spAutoFit/>
          </a:bodyPr>
          <a:lstStyle/>
          <a:p>
            <a:r>
              <a:rPr lang="en-US" sz="1600" b="1" dirty="0"/>
              <a:t>Momentum</a:t>
            </a:r>
          </a:p>
          <a:p>
            <a:pPr lvl="1"/>
            <a:r>
              <a:rPr lang="en-US" sz="1400" dirty="0"/>
              <a:t>Long higher scores, short lower scores</a:t>
            </a:r>
            <a:endParaRPr lang="en-US" sz="1600" dirty="0"/>
          </a:p>
        </p:txBody>
      </p:sp>
      <p:sp>
        <p:nvSpPr>
          <p:cNvPr id="13" name="TextBox 12">
            <a:extLst>
              <a:ext uri="{FF2B5EF4-FFF2-40B4-BE49-F238E27FC236}">
                <a16:creationId xmlns:a16="http://schemas.microsoft.com/office/drawing/2014/main" id="{94D9DC1F-382D-0292-246E-47B58C7124A5}"/>
              </a:ext>
            </a:extLst>
          </p:cNvPr>
          <p:cNvSpPr txBox="1"/>
          <p:nvPr/>
        </p:nvSpPr>
        <p:spPr>
          <a:xfrm>
            <a:off x="452487" y="616342"/>
            <a:ext cx="5643513" cy="769441"/>
          </a:xfrm>
          <a:prstGeom prst="rect">
            <a:avLst/>
          </a:prstGeom>
          <a:noFill/>
        </p:spPr>
        <p:txBody>
          <a:bodyPr wrap="square">
            <a:spAutoFit/>
          </a:bodyPr>
          <a:lstStyle/>
          <a:p>
            <a:r>
              <a:rPr lang="en-US" sz="1600" b="1" dirty="0"/>
              <a:t>Valuation Multiple Relative to Index</a:t>
            </a:r>
          </a:p>
          <a:p>
            <a:pPr lvl="1"/>
            <a:r>
              <a:rPr lang="en-US" sz="1400" dirty="0"/>
              <a:t>Higher scores correspond to more expensive earnings than the index, lower scores are cheaper</a:t>
            </a:r>
          </a:p>
        </p:txBody>
      </p:sp>
      <p:sp>
        <p:nvSpPr>
          <p:cNvPr id="3" name="Date Placeholder 2">
            <a:extLst>
              <a:ext uri="{FF2B5EF4-FFF2-40B4-BE49-F238E27FC236}">
                <a16:creationId xmlns:a16="http://schemas.microsoft.com/office/drawing/2014/main" id="{DFFE78D3-17D8-F7D9-9B82-C473FD441105}"/>
              </a:ext>
            </a:extLst>
          </p:cNvPr>
          <p:cNvSpPr>
            <a:spLocks noGrp="1"/>
          </p:cNvSpPr>
          <p:nvPr>
            <p:ph type="dt" sz="half" idx="10"/>
          </p:nvPr>
        </p:nvSpPr>
        <p:spPr/>
        <p:txBody>
          <a:bodyPr/>
          <a:lstStyle/>
          <a:p>
            <a:fld id="{1602F44A-2F32-4CE6-AFEB-40F9A850223D}" type="datetime1">
              <a:rPr lang="en-US" smtClean="0"/>
              <a:t>3/30/2026</a:t>
            </a:fld>
            <a:endParaRPr lang="en-US"/>
          </a:p>
        </p:txBody>
      </p:sp>
      <p:sp>
        <p:nvSpPr>
          <p:cNvPr id="4" name="Footer Placeholder 3">
            <a:extLst>
              <a:ext uri="{FF2B5EF4-FFF2-40B4-BE49-F238E27FC236}">
                <a16:creationId xmlns:a16="http://schemas.microsoft.com/office/drawing/2014/main" id="{18BDDB7B-545A-6673-CD0E-5B27F7D94109}"/>
              </a:ext>
            </a:extLst>
          </p:cNvPr>
          <p:cNvSpPr>
            <a:spLocks noGrp="1"/>
          </p:cNvSpPr>
          <p:nvPr>
            <p:ph type="ftr" sz="quarter" idx="11"/>
          </p:nvPr>
        </p:nvSpPr>
        <p:spPr/>
        <p:txBody>
          <a:bodyPr/>
          <a:lstStyle/>
          <a:p>
            <a:r>
              <a:rPr lang="en-US" dirty="0"/>
              <a:t>ETFSector.com | Analysis | Monthly Outlook | Materials Sector</a:t>
            </a:r>
          </a:p>
        </p:txBody>
      </p:sp>
      <p:sp>
        <p:nvSpPr>
          <p:cNvPr id="7" name="TextBox 6">
            <a:extLst>
              <a:ext uri="{FF2B5EF4-FFF2-40B4-BE49-F238E27FC236}">
                <a16:creationId xmlns:a16="http://schemas.microsoft.com/office/drawing/2014/main" id="{856F0AD9-8052-26F0-F136-9D01569051BC}"/>
              </a:ext>
            </a:extLst>
          </p:cNvPr>
          <p:cNvSpPr txBox="1"/>
          <p:nvPr/>
        </p:nvSpPr>
        <p:spPr>
          <a:xfrm>
            <a:off x="454055" y="3299743"/>
            <a:ext cx="6094428" cy="1416222"/>
          </a:xfrm>
          <a:prstGeom prst="rect">
            <a:avLst/>
          </a:prstGeom>
          <a:noFill/>
        </p:spPr>
        <p:txBody>
          <a:bodyPr wrap="square">
            <a:spAutoFit/>
          </a:bodyPr>
          <a:lstStyle/>
          <a:p>
            <a:pPr marL="0" marR="0">
              <a:lnSpc>
                <a:spcPct val="115000"/>
              </a:lnSpc>
              <a:spcAft>
                <a:spcPts val="800"/>
              </a:spcAft>
            </a:pPr>
            <a:r>
              <a:rPr lang="en-US" sz="1600" i="1" u="sng" kern="100" dirty="0">
                <a:effectLst/>
                <a:latin typeface="Aptos" panose="020B0004020202020204" pitchFamily="34" charset="0"/>
                <a:ea typeface="Aptos" panose="020B0004020202020204" pitchFamily="34" charset="0"/>
                <a:cs typeface="Times New Roman" panose="02020603050405020304" pitchFamily="18" charset="0"/>
              </a:rPr>
              <a:t>Dividend Yield Relative to Index</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Company FY1 Rolling Dividend Yield / Index FY1 Rolling Dividend Yield</a:t>
            </a:r>
          </a:p>
          <a:p>
            <a:pPr marL="0" marR="0">
              <a:lnSpc>
                <a:spcPct val="115000"/>
              </a:lnSpc>
              <a:spcAft>
                <a:spcPts val="800"/>
              </a:spcAft>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7865C639-8CE6-DBAF-35E4-88A4F3172FFF}"/>
              </a:ext>
            </a:extLst>
          </p:cNvPr>
          <p:cNvSpPr txBox="1"/>
          <p:nvPr/>
        </p:nvSpPr>
        <p:spPr>
          <a:xfrm>
            <a:off x="454055" y="2427856"/>
            <a:ext cx="5643513" cy="769441"/>
          </a:xfrm>
          <a:prstGeom prst="rect">
            <a:avLst/>
          </a:prstGeom>
          <a:noFill/>
        </p:spPr>
        <p:txBody>
          <a:bodyPr wrap="square">
            <a:spAutoFit/>
          </a:bodyPr>
          <a:lstStyle/>
          <a:p>
            <a:r>
              <a:rPr lang="en-US" sz="1600" b="1" dirty="0"/>
              <a:t>Dividend Yield Relative to Index</a:t>
            </a:r>
          </a:p>
          <a:p>
            <a:pPr lvl="1"/>
            <a:r>
              <a:rPr lang="en-US" sz="1400" dirty="0"/>
              <a:t>Higher scores correspond to higher company dividend yield relative to the S&amp;P 500 Index dividend Yield</a:t>
            </a:r>
          </a:p>
        </p:txBody>
      </p:sp>
    </p:spTree>
    <p:extLst>
      <p:ext uri="{BB962C8B-B14F-4D97-AF65-F5344CB8AC3E}">
        <p14:creationId xmlns:p14="http://schemas.microsoft.com/office/powerpoint/2010/main" val="929343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E9050-96D8-75D6-D8D0-81D7339AD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F2020A-C639-2ABE-BED9-8DE69E55F556}"/>
              </a:ext>
            </a:extLst>
          </p:cNvPr>
          <p:cNvSpPr>
            <a:spLocks noGrp="1"/>
          </p:cNvSpPr>
          <p:nvPr>
            <p:ph type="title"/>
          </p:nvPr>
        </p:nvSpPr>
        <p:spPr>
          <a:xfrm>
            <a:off x="838200" y="109342"/>
            <a:ext cx="10515600" cy="511568"/>
          </a:xfrm>
        </p:spPr>
        <p:txBody>
          <a:bodyPr>
            <a:normAutofit/>
          </a:bodyPr>
          <a:lstStyle/>
          <a:p>
            <a:r>
              <a:rPr lang="en-US" sz="2400" dirty="0"/>
              <a:t>Metric Interpretation/Descriptions</a:t>
            </a:r>
          </a:p>
        </p:txBody>
      </p:sp>
      <p:sp>
        <p:nvSpPr>
          <p:cNvPr id="5" name="TextBox 4">
            <a:extLst>
              <a:ext uri="{FF2B5EF4-FFF2-40B4-BE49-F238E27FC236}">
                <a16:creationId xmlns:a16="http://schemas.microsoft.com/office/drawing/2014/main" id="{5BEB7BDC-B40C-C42C-0497-BF0744062601}"/>
              </a:ext>
            </a:extLst>
          </p:cNvPr>
          <p:cNvSpPr txBox="1"/>
          <p:nvPr/>
        </p:nvSpPr>
        <p:spPr>
          <a:xfrm>
            <a:off x="209747" y="620910"/>
            <a:ext cx="5701645" cy="3816429"/>
          </a:xfrm>
          <a:prstGeom prst="rect">
            <a:avLst/>
          </a:prstGeom>
          <a:noFill/>
        </p:spPr>
        <p:txBody>
          <a:bodyPr wrap="square">
            <a:spAutoFit/>
          </a:bodyPr>
          <a:lstStyle/>
          <a:p>
            <a:pPr marL="0" indent="0">
              <a:buNone/>
            </a:pPr>
            <a:r>
              <a:rPr lang="en-US" sz="1800" b="1" dirty="0"/>
              <a:t>Price Structure</a:t>
            </a:r>
          </a:p>
          <a:p>
            <a:pPr lvl="1"/>
            <a:r>
              <a:rPr lang="en-US" sz="1600" dirty="0"/>
              <a:t>We categorize stock chart patterns into 7 categories</a:t>
            </a:r>
          </a:p>
          <a:p>
            <a:pPr lvl="1"/>
            <a:r>
              <a:rPr lang="en-US" sz="1600" b="1" u="sng" dirty="0"/>
              <a:t>Uptrend</a:t>
            </a:r>
            <a:r>
              <a:rPr lang="en-US" sz="1600" dirty="0"/>
              <a:t>—Stock exhibits sustained outperformance</a:t>
            </a:r>
          </a:p>
          <a:p>
            <a:pPr lvl="1"/>
            <a:r>
              <a:rPr lang="en-US" sz="1600" b="1" u="sng" dirty="0"/>
              <a:t>Bullish Reversal</a:t>
            </a:r>
            <a:r>
              <a:rPr lang="en-US" sz="1600" dirty="0"/>
              <a:t>—Stock has outperformed over the past 3-6 months by &gt; 10% vs. benchmark</a:t>
            </a:r>
          </a:p>
          <a:p>
            <a:pPr lvl="1"/>
            <a:r>
              <a:rPr lang="en-US" sz="1600" b="1" u="sng" dirty="0"/>
              <a:t>Consolidation</a:t>
            </a:r>
            <a:r>
              <a:rPr lang="en-US" sz="1600" dirty="0"/>
              <a:t>—Sideways price action, generally a bearish pattern in a bull market</a:t>
            </a:r>
          </a:p>
          <a:p>
            <a:pPr lvl="1"/>
            <a:r>
              <a:rPr lang="en-US" sz="1600" b="1" u="sng" dirty="0"/>
              <a:t>Retracement</a:t>
            </a:r>
            <a:r>
              <a:rPr lang="en-US" sz="1600" dirty="0"/>
              <a:t>—A sharp move lower in a previously strong chart</a:t>
            </a:r>
          </a:p>
          <a:p>
            <a:pPr lvl="1"/>
            <a:r>
              <a:rPr lang="en-US" sz="1600" b="1" u="sng" dirty="0"/>
              <a:t>Distributional</a:t>
            </a:r>
            <a:r>
              <a:rPr lang="en-US" sz="1600" dirty="0"/>
              <a:t>—A topping pattern</a:t>
            </a:r>
          </a:p>
          <a:p>
            <a:pPr lvl="1"/>
            <a:r>
              <a:rPr lang="en-US" sz="1600" b="1" u="sng" dirty="0"/>
              <a:t>Downtren</a:t>
            </a:r>
            <a:r>
              <a:rPr lang="en-US" sz="1600" b="1" dirty="0"/>
              <a:t>d</a:t>
            </a:r>
            <a:r>
              <a:rPr lang="en-US" sz="1600" dirty="0"/>
              <a:t>—Sustained underperformance, lagging the benchmark by &gt;15% per year</a:t>
            </a:r>
          </a:p>
          <a:p>
            <a:pPr lvl="1"/>
            <a:r>
              <a:rPr lang="en-US" sz="1600" b="1" u="sng" dirty="0"/>
              <a:t>Support</a:t>
            </a:r>
            <a:r>
              <a:rPr lang="en-US" sz="1600" dirty="0"/>
              <a:t>—Price has reached a level where major bottom formations or basing has occurred in the past</a:t>
            </a:r>
          </a:p>
          <a:p>
            <a:pPr lvl="1"/>
            <a:r>
              <a:rPr lang="en-US" sz="1600" b="1" u="sng" dirty="0"/>
              <a:t>Basing</a:t>
            </a:r>
            <a:r>
              <a:rPr lang="en-US" sz="1600" dirty="0"/>
              <a:t>—A protracted consolidation at long-term support</a:t>
            </a:r>
          </a:p>
        </p:txBody>
      </p:sp>
      <p:sp>
        <p:nvSpPr>
          <p:cNvPr id="12" name="TextBox 11">
            <a:extLst>
              <a:ext uri="{FF2B5EF4-FFF2-40B4-BE49-F238E27FC236}">
                <a16:creationId xmlns:a16="http://schemas.microsoft.com/office/drawing/2014/main" id="{A3457F92-CD00-58E5-01A2-C7221641FCF8}"/>
              </a:ext>
            </a:extLst>
          </p:cNvPr>
          <p:cNvSpPr txBox="1"/>
          <p:nvPr/>
        </p:nvSpPr>
        <p:spPr>
          <a:xfrm>
            <a:off x="6096000" y="620910"/>
            <a:ext cx="5442408" cy="3908762"/>
          </a:xfrm>
          <a:prstGeom prst="rect">
            <a:avLst/>
          </a:prstGeom>
          <a:noFill/>
        </p:spPr>
        <p:txBody>
          <a:bodyPr wrap="square">
            <a:spAutoFit/>
          </a:bodyPr>
          <a:lstStyle/>
          <a:p>
            <a:r>
              <a:rPr lang="en-US" b="1" dirty="0"/>
              <a:t>Deviation from Trend</a:t>
            </a:r>
            <a:endParaRPr lang="en-US" sz="1400" b="1" dirty="0"/>
          </a:p>
          <a:p>
            <a:pPr lvl="1"/>
            <a:r>
              <a:rPr lang="en-US" sz="1600" dirty="0"/>
              <a:t>Intermediate-term: Price % Above/Below 200-day moving average</a:t>
            </a:r>
          </a:p>
          <a:p>
            <a:pPr lvl="1"/>
            <a:r>
              <a:rPr lang="en-US" sz="1600" dirty="0"/>
              <a:t>Near-term: Price % Above/Below 50-day moving average</a:t>
            </a:r>
          </a:p>
          <a:p>
            <a:pPr lvl="1"/>
            <a:endParaRPr lang="en-US" sz="1400" dirty="0"/>
          </a:p>
          <a:p>
            <a:r>
              <a:rPr lang="en-US" sz="1600" b="1" dirty="0"/>
              <a:t>Overbought/Oversold (We want to sell overbought charts with declining momentum)</a:t>
            </a:r>
          </a:p>
          <a:p>
            <a:pPr lvl="1"/>
            <a:r>
              <a:rPr lang="en-US" sz="1600" dirty="0"/>
              <a:t>Overbought = Stock price &gt; 25% above 200-day m.a.</a:t>
            </a:r>
          </a:p>
          <a:p>
            <a:pPr lvl="1"/>
            <a:r>
              <a:rPr lang="en-US" sz="1600" dirty="0"/>
              <a:t>Oversold = Stock price &gt; 20% below 200-day m.a.</a:t>
            </a:r>
          </a:p>
          <a:p>
            <a:endParaRPr lang="en-US" sz="2000" dirty="0"/>
          </a:p>
          <a:p>
            <a:r>
              <a:rPr lang="en-US" b="1" dirty="0"/>
              <a:t>Near-term Overbought/Oversold (Signals depend on trend context)</a:t>
            </a:r>
            <a:endParaRPr lang="en-US" sz="1400" dirty="0"/>
          </a:p>
          <a:p>
            <a:pPr lvl="1"/>
            <a:r>
              <a:rPr lang="en-US" sz="1600" dirty="0"/>
              <a:t>Overbought = Stock price &gt; 15% above 50-day m.a.</a:t>
            </a:r>
          </a:p>
          <a:p>
            <a:pPr lvl="1"/>
            <a:r>
              <a:rPr lang="en-US" sz="1600" dirty="0"/>
              <a:t>Oversold = Stock price &gt; 15% below 50-day m.a.</a:t>
            </a:r>
          </a:p>
        </p:txBody>
      </p:sp>
      <p:sp>
        <p:nvSpPr>
          <p:cNvPr id="3" name="Date Placeholder 2">
            <a:extLst>
              <a:ext uri="{FF2B5EF4-FFF2-40B4-BE49-F238E27FC236}">
                <a16:creationId xmlns:a16="http://schemas.microsoft.com/office/drawing/2014/main" id="{5151B75B-B875-CF7A-8C61-D8680DABE40D}"/>
              </a:ext>
            </a:extLst>
          </p:cNvPr>
          <p:cNvSpPr>
            <a:spLocks noGrp="1"/>
          </p:cNvSpPr>
          <p:nvPr>
            <p:ph type="dt" sz="half" idx="10"/>
          </p:nvPr>
        </p:nvSpPr>
        <p:spPr/>
        <p:txBody>
          <a:bodyPr/>
          <a:lstStyle/>
          <a:p>
            <a:fld id="{5EBF40A2-B07F-4493-96CF-F3B9207F5569}" type="datetime1">
              <a:rPr lang="en-US" smtClean="0"/>
              <a:t>3/30/2026</a:t>
            </a:fld>
            <a:endParaRPr lang="en-US"/>
          </a:p>
        </p:txBody>
      </p:sp>
      <p:sp>
        <p:nvSpPr>
          <p:cNvPr id="4" name="Footer Placeholder 3">
            <a:extLst>
              <a:ext uri="{FF2B5EF4-FFF2-40B4-BE49-F238E27FC236}">
                <a16:creationId xmlns:a16="http://schemas.microsoft.com/office/drawing/2014/main" id="{500D4EA5-55C6-541C-57B3-B69B50B54484}"/>
              </a:ext>
            </a:extLst>
          </p:cNvPr>
          <p:cNvSpPr>
            <a:spLocks noGrp="1"/>
          </p:cNvSpPr>
          <p:nvPr>
            <p:ph type="ftr" sz="quarter" idx="11"/>
          </p:nvPr>
        </p:nvSpPr>
        <p:spPr/>
        <p:txBody>
          <a:bodyPr/>
          <a:lstStyle/>
          <a:p>
            <a:r>
              <a:rPr lang="en-US" dirty="0"/>
              <a:t>ETFSector.com | Analysis | Monthly Outlook | Materials Sector</a:t>
            </a:r>
          </a:p>
        </p:txBody>
      </p:sp>
    </p:spTree>
    <p:extLst>
      <p:ext uri="{BB962C8B-B14F-4D97-AF65-F5344CB8AC3E}">
        <p14:creationId xmlns:p14="http://schemas.microsoft.com/office/powerpoint/2010/main" val="19277644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1&quot; FileUID=&quot;&quot; FileName=&quot;PT_BASIC_SP50 (2).xlsx&quot; Path=&quot;C:\Users\patri\AppData\Local\FactSet\Cache\browser&quot; Landmark=&quot;_bdm.e2effb5b348442569627ad84447195b2.edm&quot; LMFriendly=&quot;Auto-generated range name&quot; SheetSlideName=&quot;_bdm.10a88d096c894206b95257dbac9bf6c3.edm&quot; Address=&quot;'Company Overview'!A1:O495&quot; AddrAdjusted=&quot;'Company Overview'!A1:O495&quot; LastUpdate=&quot;2026.03.30:19.51.57&quot; FileDesc=&quot;PT_BASIC_SP50 (2).xlsx&quot; Text=&quot;&quot; Value=&quot;&quot; Inst=&quot;0&quot; SBR=&quot;False&quot; SBC=&quot;False&quot; DestType=&quot;1&quot; HeaderRows=&quot;0&quot; TableRowIndex=&quot;0&quot; TableColIndex=&quot;0&quot; ChartType=&quot;0&quot; ChartAlignFixedStartRate=&quot;0&quot; /&gt;&#10;&lt;/Data&gt;"/>
  <p:tag name="ADJUSTRANGE" val="true"/>
  <p:tag name="STRETCHHEIGHT" val="Fals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17564</TotalTime>
  <Words>2752</Words>
  <Application>Microsoft Office PowerPoint</Application>
  <PresentationFormat>Widescreen</PresentationFormat>
  <Paragraphs>110</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Aptos</vt:lpstr>
      <vt:lpstr>Aptos Display</vt:lpstr>
      <vt:lpstr>Arial</vt:lpstr>
      <vt:lpstr>Office Theme</vt:lpstr>
      <vt:lpstr>ActiveGraph</vt:lpstr>
      <vt:lpstr>ETFSector.com Monthly Insights: April Outlook Materials Sector</vt:lpstr>
      <vt:lpstr>Sector Price Action &amp; Performance Review: Materials</vt:lpstr>
      <vt:lpstr>Fundamentals: Materials Sector</vt:lpstr>
      <vt:lpstr>Industry/Sub-Industry Performance and Breadth: Materials</vt:lpstr>
      <vt:lpstr>Top 10/Bottom 10 Stock Level Performers: Materials</vt:lpstr>
      <vt:lpstr>Economic &amp; Policy Drivers: Materials Sector</vt:lpstr>
      <vt:lpstr>Economic &amp; Policy Drivers: Materials Sector</vt:lpstr>
      <vt:lpstr>Appendix: Metric Interpretation/Descriptions</vt:lpstr>
      <vt:lpstr>Metric Interpretation/Descriptions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Patrick Torbert</dc:creator>
  <cp:lastModifiedBy>Patrick Torbert</cp:lastModifiedBy>
  <cp:revision>21</cp:revision>
  <dcterms:created xsi:type="dcterms:W3CDTF">2025-02-06T16:55:19Z</dcterms:created>
  <dcterms:modified xsi:type="dcterms:W3CDTF">2026-03-31T00:00:36Z</dcterms:modified>
</cp:coreProperties>
</file>